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embeddedFontLst>
    <p:embeddedFont>
      <p:font typeface="Montserrat"/>
      <p:regular r:id="rId26"/>
      <p:bold r:id="rId27"/>
      <p:italic r:id="rId28"/>
      <p:boldItalic r:id="rId29"/>
    </p:embeddedFont>
    <p:embeddedFont>
      <p:font typeface="Corbel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gqbl5E02W80+3SSXedYDqRQ6FB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regular.fntdata"/><Relationship Id="rId25" Type="http://schemas.openxmlformats.org/officeDocument/2006/relationships/slide" Target="slides/slide21.xml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orbel-bold.fntdata"/><Relationship Id="rId30" Type="http://schemas.openxmlformats.org/officeDocument/2006/relationships/font" Target="fonts/Corbel-regular.fntdata"/><Relationship Id="rId11" Type="http://schemas.openxmlformats.org/officeDocument/2006/relationships/slide" Target="slides/slide7.xml"/><Relationship Id="rId33" Type="http://schemas.openxmlformats.org/officeDocument/2006/relationships/font" Target="fonts/Corbel-boldItalic.fntdata"/><Relationship Id="rId10" Type="http://schemas.openxmlformats.org/officeDocument/2006/relationships/slide" Target="slides/slide6.xml"/><Relationship Id="rId32" Type="http://schemas.openxmlformats.org/officeDocument/2006/relationships/font" Target="fonts/Corbel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9b32d1f6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g299b32d1f6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eb5112e02f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1eb5112e02f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https://sketchfab.com/npht</a:t>
            </a:r>
            <a:endParaRPr/>
          </a:p>
        </p:txBody>
      </p:sp>
      <p:sp>
        <p:nvSpPr>
          <p:cNvPr id="195" name="Google Shape;19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9b32d1f69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299b32d1f69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https://sketchfab.com/npht</a:t>
            </a:r>
            <a:endParaRPr/>
          </a:p>
        </p:txBody>
      </p:sp>
      <p:sp>
        <p:nvSpPr>
          <p:cNvPr id="206" name="Google Shape;206;g299b32d1f69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eb5112e02f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g1eb5112e02f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eb5112e02f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g1eb5112e02f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4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4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ECEFE8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" name="Google Shape;22;p2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" type="body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28" name="Google Shape;28;p25"/>
          <p:cNvSpPr txBox="1"/>
          <p:nvPr>
            <p:ph idx="2" type="body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9" name="Google Shape;29;p25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7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8"/>
          <p:cNvSpPr txBox="1"/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b="0" sz="5900">
                <a:solidFill>
                  <a:srgbClr val="5959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" type="body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28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" type="body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1" name="Google Shape;51;p29"/>
          <p:cNvSpPr txBox="1"/>
          <p:nvPr>
            <p:ph idx="2" type="body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2" name="Google Shape;52;p29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9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" type="body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30"/>
          <p:cNvSpPr txBox="1"/>
          <p:nvPr>
            <p:ph idx="2" type="body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9" name="Google Shape;59;p30"/>
          <p:cNvSpPr txBox="1"/>
          <p:nvPr>
            <p:ph idx="3" type="body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30"/>
          <p:cNvSpPr txBox="1"/>
          <p:nvPr>
            <p:ph idx="4" type="body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1" name="Google Shape;61;p30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0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2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/>
          <p:nvPr>
            <p:ph idx="2" type="pic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2" name="Google Shape;72;p32"/>
          <p:cNvSpPr txBox="1"/>
          <p:nvPr>
            <p:ph idx="1" type="body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3" name="Google Shape;73;p3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1" type="ftr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" type="body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 txBox="1"/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4"/>
          <p:cNvSpPr txBox="1"/>
          <p:nvPr>
            <p:ph idx="1" type="body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5" name="Google Shape;85;p3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3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5" name="Google Shape;15;p2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8.jpg"/><Relationship Id="rId5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3.jpg"/><Relationship Id="rId5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12.jpg"/><Relationship Id="rId5" Type="http://schemas.openxmlformats.org/officeDocument/2006/relationships/image" Target="../media/image14.jpg"/><Relationship Id="rId6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hyperlink" Target="mailto:vicky.hopewalker@paralympicheritage.org.uk" TargetMode="External"/><Relationship Id="rId5" Type="http://schemas.openxmlformats.org/officeDocument/2006/relationships/hyperlink" Target="https://www.paralympicheritage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757925"/>
            <a:ext cx="91422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CA2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56950" y="1314950"/>
            <a:ext cx="7330200" cy="1747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-GB" sz="3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Collections on the go: A walking tour app for Paralympic heritage</a:t>
            </a:r>
            <a:r>
              <a:rPr b="0" i="0" lang="en-GB" sz="4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56944" y="3429000"/>
            <a:ext cx="2895000" cy="1218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Samuel Brady 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PhD student and volunteer at the National Paralympic Heritage Trust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56950" y="4899325"/>
            <a:ext cx="38622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s.brady.1@research.gla.ac.uk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sam.brady@paralympicheritage.org.uk</a:t>
            </a:r>
            <a:b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@SamB24 (Twitter)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&#10;&#10;Description automatically generated"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8007" y="2971008"/>
            <a:ext cx="1377075" cy="2857248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p1"/>
          <p:cNvSpPr txBox="1"/>
          <p:nvPr/>
        </p:nvSpPr>
        <p:spPr>
          <a:xfrm>
            <a:off x="4814400" y="3530875"/>
            <a:ext cx="3414000" cy="948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Bethany Watrous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Director</a:t>
            </a:r>
            <a:endParaRPr i="0" sz="1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Experience Heritage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4814402" y="4899325"/>
            <a:ext cx="37755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bethany@experience-heritage.com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www.linkedin.com/in/bethanywatrous/</a:t>
            </a:r>
            <a:b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www.experience-heritage.com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5513" y="1028076"/>
            <a:ext cx="1542050" cy="1542073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5" name="Google Shape;105;p2"/>
          <p:cNvSpPr txBox="1"/>
          <p:nvPr>
            <p:ph type="title"/>
          </p:nvPr>
        </p:nvSpPr>
        <p:spPr>
          <a:xfrm>
            <a:off x="256032" y="1143000"/>
            <a:ext cx="3044216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Today’s talk: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3867911" y="868680"/>
            <a:ext cx="7856041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Sam - Historical information about Stoke Mandeville and impetus for project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Bethany – More about Experience Heritage, and development of app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Sam – app content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Bethany - app design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Sam - Notes on feedback and accessibility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 aerial view of a city&#10;&#10;Description automatically generated" id="111" name="Google Shape;11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8887" y="708100"/>
            <a:ext cx="7794225" cy="462719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3115500" y="5498375"/>
            <a:ext cx="6508200" cy="580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 Hospital in 1942.</a:t>
            </a:r>
            <a:br>
              <a:rPr i="1" lang="en-GB" sz="17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i="1"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Mandeville: Road to the Paralympics, Joan Scruton. </a:t>
            </a:r>
            <a:endParaRPr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492375" y="5024200"/>
            <a:ext cx="3334500" cy="1155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 Ludwig Guttmann with a patient and nurses at Stoke Mandeville Hospital</a:t>
            </a:r>
            <a:endParaRPr b="1" i="1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NPHT</a:t>
            </a:r>
            <a:endParaRPr i="1"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8641499" y="5054950"/>
            <a:ext cx="3346500" cy="1443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Guttmann speaking at the 1953 Stoke Mandeville Games (Precursor name to the Paralympics)</a:t>
            </a:r>
            <a:endParaRPr b="1" i="1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endParaRPr i="1"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person standing at a podium with a microphone in front of him&#10;&#10;Description automatically generated with medium confidence"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6595" y="311745"/>
            <a:ext cx="2916305" cy="4395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women attending to a patient&#10;&#10;Description automatically generated with low confidence" id="120" name="Google Shape;12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" y="804311"/>
            <a:ext cx="3407851" cy="3877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in wheelchairs&#10;&#10;Description automatically generated with low confidence" id="121" name="Google Shape;12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35588" y="1429620"/>
            <a:ext cx="4612370" cy="32518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4563535" y="5054943"/>
            <a:ext cx="3556500" cy="868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Wheelchair Basketball at Stoke Mandeville C. 1950s.</a:t>
            </a:r>
            <a:endParaRPr b="1" i="1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endParaRPr i="1"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building, house&#10;&#10;Description automatically generated"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1371" y="4109363"/>
            <a:ext cx="4676211" cy="25604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outdoor, house, old&#10;&#10;Description automatically generated" id="128" name="Google Shape;128;p5"/>
          <p:cNvPicPr preferRelativeResize="0"/>
          <p:nvPr/>
        </p:nvPicPr>
        <p:blipFill rotWithShape="1">
          <a:blip r:embed="rId4">
            <a:alphaModFix/>
          </a:blip>
          <a:srcRect b="15698" l="0" r="0" t="14575"/>
          <a:stretch/>
        </p:blipFill>
        <p:spPr>
          <a:xfrm>
            <a:off x="302925" y="440997"/>
            <a:ext cx="4481335" cy="2170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outdoor, white&#10;&#10;Description automatically generated" id="129" name="Google Shape;12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2711" y="440997"/>
            <a:ext cx="5566364" cy="340113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/>
        </p:nvSpPr>
        <p:spPr>
          <a:xfrm>
            <a:off x="302925" y="2742200"/>
            <a:ext cx="4964400" cy="769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Hospital-style huts, built as athlete accommodation in the 1950s and 1960s.</a:t>
            </a:r>
            <a:br>
              <a:rPr i="1" lang="en-GB" sz="15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Mandeville: Road to the Paralympics, Joan Scruton.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6924675" y="3978250"/>
            <a:ext cx="4964400" cy="769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 Stadium in early 1970s, before redevelopment in early 2000s</a:t>
            </a:r>
            <a:br>
              <a:rPr i="1" lang="en-GB" sz="15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Mandeville: Road to the Paralympics, Joan Scruton.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6322700" y="5646250"/>
            <a:ext cx="4964400" cy="1023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Olympic Village, built as athlete accommodation in 1980. Renamed the Olympic Lodge in the early 2000s</a:t>
            </a:r>
            <a:br>
              <a:rPr i="1" lang="en-GB" sz="15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in wheelchairs in a stadium&#10;&#10;Description automatically generated with low confidence" id="137" name="Google Shape;1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774" y="160976"/>
            <a:ext cx="3854701" cy="26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utdoor, person, sky, group&#10;&#10;Description automatically generated" id="138" name="Google Shape;138;p6"/>
          <p:cNvPicPr preferRelativeResize="0"/>
          <p:nvPr/>
        </p:nvPicPr>
        <p:blipFill rotWithShape="1">
          <a:blip r:embed="rId4">
            <a:alphaModFix/>
          </a:blip>
          <a:srcRect b="8574" l="0" r="0" t="0"/>
          <a:stretch/>
        </p:blipFill>
        <p:spPr>
          <a:xfrm>
            <a:off x="4021575" y="3107876"/>
            <a:ext cx="3119027" cy="357317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/>
          <p:nvPr/>
        </p:nvSpPr>
        <p:spPr>
          <a:xfrm>
            <a:off x="8402821" y="4552916"/>
            <a:ext cx="3483600" cy="1023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Gwendoline Buck Drive, off Stadium Approach. Named after British Paralympian Gwen Buck</a:t>
            </a:r>
            <a:endParaRPr b="1" i="1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Image taken by Sam Brady</a:t>
            </a:r>
            <a:endParaRPr b="1"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sign on the side of a road&#10;&#10;Description automatically generated with medium confidence" id="140" name="Google Shape;140;p6"/>
          <p:cNvPicPr preferRelativeResize="0"/>
          <p:nvPr/>
        </p:nvPicPr>
        <p:blipFill rotWithShape="1">
          <a:blip r:embed="rId5">
            <a:alphaModFix/>
          </a:blip>
          <a:srcRect b="7367" l="11756" r="10639" t="11046"/>
          <a:stretch/>
        </p:blipFill>
        <p:spPr>
          <a:xfrm>
            <a:off x="7785925" y="1054800"/>
            <a:ext cx="4283274" cy="337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 txBox="1"/>
          <p:nvPr/>
        </p:nvSpPr>
        <p:spPr>
          <a:xfrm>
            <a:off x="498775" y="2981275"/>
            <a:ext cx="2600100" cy="1277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Members of the British team at the Opening Ceremony of the 1984 Games</a:t>
            </a:r>
            <a:br>
              <a:rPr i="1" lang="en-GB" sz="15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1340225" y="5657450"/>
            <a:ext cx="2600100" cy="1023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King Charles at the Opening Ceremony of the 1984 Games</a:t>
            </a:r>
            <a:br>
              <a:rPr i="1" lang="en-GB" sz="15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NPHT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147" name="Google Shape;147;g299b32d1f6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0125" y="0"/>
            <a:ext cx="2724428" cy="3480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299b32d1f69_0_0"/>
          <p:cNvPicPr preferRelativeResize="0"/>
          <p:nvPr/>
        </p:nvPicPr>
        <p:blipFill rotWithShape="1">
          <a:blip r:embed="rId4">
            <a:alphaModFix/>
          </a:blip>
          <a:srcRect b="6015" l="12354" r="9396" t="13137"/>
          <a:stretch/>
        </p:blipFill>
        <p:spPr>
          <a:xfrm rot="-5400000">
            <a:off x="8907661" y="1944262"/>
            <a:ext cx="3618227" cy="280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99b32d1f69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3474653" y="4110740"/>
            <a:ext cx="3086126" cy="231459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299b32d1f69_0_0"/>
          <p:cNvSpPr txBox="1"/>
          <p:nvPr/>
        </p:nvSpPr>
        <p:spPr>
          <a:xfrm>
            <a:off x="6258150" y="5468950"/>
            <a:ext cx="2769300" cy="1277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IPC award to Jean Stone for her support as technical secretary 1989-1997</a:t>
            </a:r>
            <a:endParaRPr b="1" i="1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endParaRPr b="1"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g299b32d1f69_0_0"/>
          <p:cNvPicPr preferRelativeResize="0"/>
          <p:nvPr/>
        </p:nvPicPr>
        <p:blipFill rotWithShape="1">
          <a:blip r:embed="rId6">
            <a:alphaModFix/>
          </a:blip>
          <a:srcRect b="5428" l="0" r="0" t="0"/>
          <a:stretch/>
        </p:blipFill>
        <p:spPr>
          <a:xfrm>
            <a:off x="239825" y="178250"/>
            <a:ext cx="4753874" cy="337187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99b32d1f69_0_0"/>
          <p:cNvSpPr txBox="1"/>
          <p:nvPr/>
        </p:nvSpPr>
        <p:spPr>
          <a:xfrm>
            <a:off x="239821" y="3724966"/>
            <a:ext cx="3483600" cy="1531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of handling objects, including 2020 Tokyo Games Torch and mascot, medals, and running blade prosthetic leg model.</a:t>
            </a:r>
            <a:endParaRPr b="1" i="1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Image taken by Sam Brady</a:t>
            </a:r>
            <a:endParaRPr b="1"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g299b32d1f69_0_0"/>
          <p:cNvSpPr txBox="1"/>
          <p:nvPr/>
        </p:nvSpPr>
        <p:spPr>
          <a:xfrm>
            <a:off x="6520050" y="3550125"/>
            <a:ext cx="2314500" cy="1277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Paraphernalia from the 1984 Games – Programme and pendants</a:t>
            </a:r>
            <a:endParaRPr b="1" i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NPHT</a:t>
            </a:r>
            <a:endParaRPr b="1"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g299b32d1f69_0_0"/>
          <p:cNvSpPr txBox="1"/>
          <p:nvPr/>
        </p:nvSpPr>
        <p:spPr>
          <a:xfrm>
            <a:off x="10050125" y="5256475"/>
            <a:ext cx="2051400" cy="1023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Stoke Mandeville Games Rulebook, c.1964</a:t>
            </a:r>
            <a:endParaRPr b="1" i="1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WheelPower</a:t>
            </a:r>
            <a:endParaRPr b="1" i="1"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0" name="Google Shape;160;p8"/>
          <p:cNvSpPr txBox="1"/>
          <p:nvPr>
            <p:ph type="title"/>
          </p:nvPr>
        </p:nvSpPr>
        <p:spPr>
          <a:xfrm>
            <a:off x="280746" y="2861207"/>
            <a:ext cx="3044216" cy="11355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Heritage Trail Project: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8"/>
          <p:cNvSpPr txBox="1"/>
          <p:nvPr>
            <p:ph idx="1" type="body"/>
          </p:nvPr>
        </p:nvSpPr>
        <p:spPr>
          <a:xfrm>
            <a:off x="3867911" y="868680"/>
            <a:ext cx="7856041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Funding secured from the HS2 Community and Environment Fund.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This allowed us to not only share the historic legacy of the area, but also get local communities involved.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Initial idea for there to be a series of physical information boards around the agreed route.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But this was scrapped due to the Pandemic and other administrative barriers.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7" name="Google Shape;167;p9"/>
          <p:cNvSpPr txBox="1"/>
          <p:nvPr>
            <p:ph idx="1" type="body"/>
          </p:nvPr>
        </p:nvSpPr>
        <p:spPr>
          <a:xfrm>
            <a:off x="3769625" y="868680"/>
            <a:ext cx="7856041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Sam came onboard to the project in November 2021 as part of placement with NPHT.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Switch to app approach to the trail, for a number of reasons: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84582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AutoNum type="arabicPeriod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More accessible for a wider number of possible users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84582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AutoNum type="arabicPeriod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More control and flexibility over content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84582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AutoNum type="arabicPeriod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Quicker/easier in some ways!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Contracted Experience Heritage to work develop the app after testing their previous walking tour app.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280746" y="2861207"/>
            <a:ext cx="3044216" cy="11355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i="0" lang="en-GB" sz="3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Heritage Trail Project:</a:t>
            </a:r>
            <a:endParaRPr i="0" sz="3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280746" y="2861207"/>
            <a:ext cx="30441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i="0" lang="en-GB" sz="3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About EH</a:t>
            </a:r>
            <a:endParaRPr i="0" sz="3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9006" y="3112678"/>
            <a:ext cx="5176288" cy="291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0"/>
          <p:cNvSpPr txBox="1"/>
          <p:nvPr>
            <p:ph idx="1" type="body"/>
          </p:nvPr>
        </p:nvSpPr>
        <p:spPr>
          <a:xfrm>
            <a:off x="5338375" y="788650"/>
            <a:ext cx="6461400" cy="22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-55878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GB" sz="2100">
                <a:latin typeface="Montserrat"/>
                <a:ea typeface="Montserrat"/>
                <a:cs typeface="Montserrat"/>
                <a:sym typeface="Montserrat"/>
              </a:rPr>
              <a:t>About Experience Heritage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  <a:p>
            <a:pPr indent="-55878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Bridging archaeology and digital backgrounds to create immersive interpretation for heritage.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Trail apps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3D models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Research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Photogrammetry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Structure-from-motion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Mixed reality, virtual tours, digital animations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8572" y="788650"/>
            <a:ext cx="1327900" cy="132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0"/>
          <p:cNvSpPr txBox="1"/>
          <p:nvPr/>
        </p:nvSpPr>
        <p:spPr>
          <a:xfrm>
            <a:off x="7638475" y="6200725"/>
            <a:ext cx="42771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www.experience-heritage.com</a:t>
            </a:r>
            <a:endParaRPr i="0" sz="20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5019000" y="6302850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eb5112e02f_0_2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5" name="Google Shape;185;g1eb5112e02f_0_2"/>
          <p:cNvSpPr txBox="1"/>
          <p:nvPr/>
        </p:nvSpPr>
        <p:spPr>
          <a:xfrm>
            <a:off x="280746" y="2861207"/>
            <a:ext cx="30441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i="0" lang="en-GB" sz="3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About the development</a:t>
            </a:r>
            <a:endParaRPr i="0" sz="3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g1eb5112e02f_0_2"/>
          <p:cNvSpPr txBox="1"/>
          <p:nvPr>
            <p:ph idx="1" type="body"/>
          </p:nvPr>
        </p:nvSpPr>
        <p:spPr>
          <a:xfrm>
            <a:off x="3819550" y="547475"/>
            <a:ext cx="5416800" cy="30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5878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GB" sz="2100">
                <a:latin typeface="Montserrat"/>
                <a:ea typeface="Montserrat"/>
                <a:cs typeface="Montserrat"/>
                <a:sym typeface="Montserrat"/>
              </a:rPr>
              <a:t>About NPHT App Development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Software Development 15+ years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Previous app (Tang Hall)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Working with NPHT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Content - 3d models, organisation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Design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Goals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g1eb5112e02f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7308" y="3456550"/>
            <a:ext cx="5277379" cy="29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1eb5112e02f_0_2"/>
          <p:cNvSpPr txBox="1"/>
          <p:nvPr/>
        </p:nvSpPr>
        <p:spPr>
          <a:xfrm>
            <a:off x="4742238" y="3456550"/>
            <a:ext cx="368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Discover Tang Hall App</a:t>
            </a:r>
            <a:endParaRPr b="0" i="0" sz="2000" u="none" cap="none" strike="noStrik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89" name="Google Shape;189;g1eb5112e02f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67143" y="3584675"/>
            <a:ext cx="2829559" cy="303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1eb5112e02f_0_2"/>
          <p:cNvSpPr txBox="1"/>
          <p:nvPr/>
        </p:nvSpPr>
        <p:spPr>
          <a:xfrm>
            <a:off x="9159123" y="3456550"/>
            <a:ext cx="296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NPHT App</a:t>
            </a:r>
            <a:endParaRPr i="0" sz="20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g1eb5112e02f_0_2"/>
          <p:cNvSpPr txBox="1"/>
          <p:nvPr/>
        </p:nvSpPr>
        <p:spPr>
          <a:xfrm>
            <a:off x="6532800" y="6313375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"/>
          <p:cNvSpPr txBox="1"/>
          <p:nvPr/>
        </p:nvSpPr>
        <p:spPr>
          <a:xfrm>
            <a:off x="3290550" y="470375"/>
            <a:ext cx="6222300" cy="400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Inclusion of multiple types of content, such as: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640800" y="5744875"/>
            <a:ext cx="10910400" cy="630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Images of objects in the archive, such as maps, documents, mascots and medals</a:t>
            </a:r>
            <a:endParaRPr i="1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1300">
                <a:latin typeface="Montserrat"/>
                <a:ea typeface="Montserrat"/>
                <a:cs typeface="Montserrat"/>
                <a:sym typeface="Montserrat"/>
              </a:rPr>
              <a:t>Objects and images in screenshots copyright of WheelPower and NPHT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11"/>
          <p:cNvPicPr preferRelativeResize="0"/>
          <p:nvPr/>
        </p:nvPicPr>
        <p:blipFill rotWithShape="1">
          <a:blip r:embed="rId3">
            <a:alphaModFix/>
          </a:blip>
          <a:srcRect b="0" l="0" r="0" t="1642"/>
          <a:stretch/>
        </p:blipFill>
        <p:spPr>
          <a:xfrm>
            <a:off x="396175" y="1278387"/>
            <a:ext cx="2761796" cy="3856041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" name="Google Shape;200;p11"/>
          <p:cNvPicPr preferRelativeResize="0"/>
          <p:nvPr/>
        </p:nvPicPr>
        <p:blipFill rotWithShape="1">
          <a:blip r:embed="rId4">
            <a:alphaModFix/>
          </a:blip>
          <a:srcRect b="0" l="0" r="0" t="1594"/>
          <a:stretch/>
        </p:blipFill>
        <p:spPr>
          <a:xfrm>
            <a:off x="6139690" y="1277425"/>
            <a:ext cx="2761796" cy="3857956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11"/>
          <p:cNvPicPr preferRelativeResize="0"/>
          <p:nvPr/>
        </p:nvPicPr>
        <p:blipFill rotWithShape="1">
          <a:blip r:embed="rId5">
            <a:alphaModFix/>
          </a:blip>
          <a:srcRect b="0" l="0" r="1863" t="1874"/>
          <a:stretch/>
        </p:blipFill>
        <p:spPr>
          <a:xfrm>
            <a:off x="3290547" y="1278375"/>
            <a:ext cx="2716594" cy="3856041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2" name="Google Shape;202;p11"/>
          <p:cNvPicPr preferRelativeResize="0"/>
          <p:nvPr/>
        </p:nvPicPr>
        <p:blipFill rotWithShape="1">
          <a:blip r:embed="rId6">
            <a:alphaModFix/>
          </a:blip>
          <a:srcRect b="0" l="0" r="0" t="1603"/>
          <a:stretch/>
        </p:blipFill>
        <p:spPr>
          <a:xfrm>
            <a:off x="9034023" y="1277420"/>
            <a:ext cx="2761803" cy="3857956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99b32d1f69_0_17"/>
          <p:cNvSpPr txBox="1"/>
          <p:nvPr/>
        </p:nvSpPr>
        <p:spPr>
          <a:xfrm>
            <a:off x="3010200" y="359075"/>
            <a:ext cx="6171600" cy="400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Inclusion of multiple types of content, such as: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g299b32d1f69_0_17"/>
          <p:cNvSpPr txBox="1"/>
          <p:nvPr/>
        </p:nvSpPr>
        <p:spPr>
          <a:xfrm>
            <a:off x="1264875" y="5223725"/>
            <a:ext cx="3232500" cy="400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Audio Oral History clips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g299b32d1f69_0_17"/>
          <p:cNvSpPr txBox="1"/>
          <p:nvPr/>
        </p:nvSpPr>
        <p:spPr>
          <a:xfrm>
            <a:off x="7023300" y="5223725"/>
            <a:ext cx="4442400" cy="738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3D Models of objects, from the Digital </a:t>
            </a:r>
            <a:r>
              <a:rPr i="1" lang="en-GB" sz="2000"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xplorations project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g299b32d1f69_0_17"/>
          <p:cNvPicPr preferRelativeResize="0"/>
          <p:nvPr/>
        </p:nvPicPr>
        <p:blipFill rotWithShape="1">
          <a:blip r:embed="rId3">
            <a:alphaModFix/>
          </a:blip>
          <a:srcRect b="0" l="0" r="0" t="1960"/>
          <a:stretch/>
        </p:blipFill>
        <p:spPr>
          <a:xfrm>
            <a:off x="215525" y="1195927"/>
            <a:ext cx="2683537" cy="3879869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2" name="Google Shape;212;g299b32d1f69_0_17"/>
          <p:cNvPicPr preferRelativeResize="0"/>
          <p:nvPr/>
        </p:nvPicPr>
        <p:blipFill rotWithShape="1">
          <a:blip r:embed="rId4">
            <a:alphaModFix/>
          </a:blip>
          <a:srcRect b="0" l="0" r="0" t="1960"/>
          <a:stretch/>
        </p:blipFill>
        <p:spPr>
          <a:xfrm>
            <a:off x="6491150" y="1191775"/>
            <a:ext cx="2601711" cy="3884027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3" name="Google Shape;213;g299b32d1f69_0_17"/>
          <p:cNvPicPr preferRelativeResize="0"/>
          <p:nvPr/>
        </p:nvPicPr>
        <p:blipFill rotWithShape="1">
          <a:blip r:embed="rId5">
            <a:alphaModFix/>
          </a:blip>
          <a:srcRect b="0" l="0" r="0" t="2200"/>
          <a:stretch/>
        </p:blipFill>
        <p:spPr>
          <a:xfrm>
            <a:off x="9198265" y="1196581"/>
            <a:ext cx="2601711" cy="3874417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4" name="Google Shape;214;g299b32d1f69_0_17"/>
          <p:cNvPicPr preferRelativeResize="0"/>
          <p:nvPr/>
        </p:nvPicPr>
        <p:blipFill rotWithShape="1">
          <a:blip r:embed="rId6">
            <a:alphaModFix/>
          </a:blip>
          <a:srcRect b="0" l="0" r="0" t="1854"/>
          <a:stretch/>
        </p:blipFill>
        <p:spPr>
          <a:xfrm>
            <a:off x="3006679" y="1191775"/>
            <a:ext cx="2683547" cy="3884027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7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0" name="Google Shape;220;p17"/>
          <p:cNvSpPr txBox="1"/>
          <p:nvPr>
            <p:ph type="title"/>
          </p:nvPr>
        </p:nvSpPr>
        <p:spPr>
          <a:xfrm>
            <a:off x="206605" y="2885920"/>
            <a:ext cx="3044216" cy="10861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17"/>
          <p:cNvSpPr txBox="1"/>
          <p:nvPr>
            <p:ph idx="1" type="body"/>
          </p:nvPr>
        </p:nvSpPr>
        <p:spPr>
          <a:xfrm>
            <a:off x="3657850" y="809375"/>
            <a:ext cx="78561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Development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169665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792"/>
              <a:buFont typeface="Montserrat"/>
              <a:buChar char="●"/>
            </a:pPr>
            <a:r>
              <a:rPr lang="en-GB" sz="1791">
                <a:latin typeface="Montserrat"/>
                <a:ea typeface="Montserrat"/>
                <a:cs typeface="Montserrat"/>
                <a:sym typeface="Montserrat"/>
              </a:rPr>
              <a:t>For the app, React Native JavaScript was used, and these builds were accessed on Expo, and later TestFlight (Apple) using our own devices.</a:t>
            </a:r>
            <a:endParaRPr sz="1791">
              <a:latin typeface="Montserrat"/>
              <a:ea typeface="Montserrat"/>
              <a:cs typeface="Montserrat"/>
              <a:sym typeface="Montserrat"/>
            </a:endParaRPr>
          </a:p>
          <a:p>
            <a:pPr indent="-169665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792"/>
              <a:buFont typeface="Montserrat"/>
              <a:buChar char="●"/>
            </a:pPr>
            <a:r>
              <a:rPr lang="en-GB" sz="1791">
                <a:latin typeface="Montserrat"/>
                <a:ea typeface="Montserrat"/>
                <a:cs typeface="Montserrat"/>
                <a:sym typeface="Montserrat"/>
              </a:rPr>
              <a:t>A pilot project - Focusing on NPHT requirements while keeping in mind future use-cases</a:t>
            </a:r>
            <a:endParaRPr sz="1791">
              <a:latin typeface="Montserrat"/>
              <a:ea typeface="Montserrat"/>
              <a:cs typeface="Montserrat"/>
              <a:sym typeface="Montserrat"/>
            </a:endParaRPr>
          </a:p>
          <a:p>
            <a:pPr indent="-169665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792"/>
              <a:buFont typeface="Montserrat"/>
              <a:buChar char="●"/>
            </a:pPr>
            <a:r>
              <a:rPr lang="en-GB" sz="1791">
                <a:latin typeface="Montserrat"/>
                <a:ea typeface="Montserrat"/>
                <a:cs typeface="Montserrat"/>
                <a:sym typeface="Montserrat"/>
              </a:rPr>
              <a:t>Problem-solving</a:t>
            </a:r>
            <a:endParaRPr sz="1791">
              <a:latin typeface="Montserrat"/>
              <a:ea typeface="Montserrat"/>
              <a:cs typeface="Montserrat"/>
              <a:sym typeface="Montserrat"/>
            </a:endParaRPr>
          </a:p>
          <a:p>
            <a:pPr indent="-182364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792"/>
              <a:buFont typeface="Montserrat"/>
              <a:buChar char="●"/>
            </a:pPr>
            <a:r>
              <a:rPr lang="en-GB" sz="1791">
                <a:latin typeface="Montserrat"/>
                <a:ea typeface="Montserrat"/>
                <a:cs typeface="Montserrat"/>
                <a:sym typeface="Montserrat"/>
              </a:rPr>
              <a:t>Audio</a:t>
            </a:r>
            <a:endParaRPr sz="1791">
              <a:latin typeface="Montserrat"/>
              <a:ea typeface="Montserrat"/>
              <a:cs typeface="Montserrat"/>
              <a:sym typeface="Montserrat"/>
            </a:endParaRPr>
          </a:p>
          <a:p>
            <a:pPr indent="-169664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592"/>
              <a:buFont typeface="Montserrat"/>
              <a:buChar char="●"/>
            </a:pPr>
            <a:r>
              <a:rPr lang="en-GB" sz="1591">
                <a:latin typeface="Montserrat"/>
                <a:ea typeface="Montserrat"/>
                <a:cs typeface="Montserrat"/>
                <a:sym typeface="Montserrat"/>
              </a:rPr>
              <a:t>Integrating 3D models (Sketchfab)</a:t>
            </a:r>
            <a:endParaRPr sz="1591">
              <a:latin typeface="Montserrat"/>
              <a:ea typeface="Montserrat"/>
              <a:cs typeface="Montserrat"/>
              <a:sym typeface="Montserrat"/>
            </a:endParaRPr>
          </a:p>
          <a:p>
            <a:pPr indent="-169664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592"/>
              <a:buFont typeface="Montserrat"/>
              <a:buChar char="●"/>
            </a:pPr>
            <a:r>
              <a:rPr lang="en-GB" sz="1591">
                <a:latin typeface="Montserrat"/>
                <a:ea typeface="Montserrat"/>
                <a:cs typeface="Montserrat"/>
                <a:sym typeface="Montserrat"/>
              </a:rPr>
              <a:t>Accessibility - map</a:t>
            </a:r>
            <a:endParaRPr sz="1591">
              <a:latin typeface="Montserrat"/>
              <a:ea typeface="Montserrat"/>
              <a:cs typeface="Montserrat"/>
              <a:sym typeface="Montserrat"/>
            </a:endParaRPr>
          </a:p>
          <a:p>
            <a:pPr indent="-169664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592"/>
              <a:buFont typeface="Montserrat"/>
              <a:buChar char="●"/>
            </a:pPr>
            <a:r>
              <a:rPr lang="en-GB" sz="1591">
                <a:latin typeface="Montserrat"/>
                <a:ea typeface="Montserrat"/>
                <a:cs typeface="Montserrat"/>
                <a:sym typeface="Montserrat"/>
              </a:rPr>
              <a:t>Design</a:t>
            </a:r>
            <a:endParaRPr sz="159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2" name="Google Shape;2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1925" y="2472375"/>
            <a:ext cx="6580076" cy="438562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7"/>
          <p:cNvSpPr txBox="1"/>
          <p:nvPr/>
        </p:nvSpPr>
        <p:spPr>
          <a:xfrm>
            <a:off x="4320525" y="5386350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eb5112e02f_0_16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9" name="Google Shape;229;g1eb5112e02f_0_16"/>
          <p:cNvSpPr/>
          <p:nvPr/>
        </p:nvSpPr>
        <p:spPr>
          <a:xfrm>
            <a:off x="11277900" y="701850"/>
            <a:ext cx="914100" cy="545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0" name="Google Shape;230;g1eb5112e02f_0_16"/>
          <p:cNvSpPr txBox="1"/>
          <p:nvPr>
            <p:ph type="title"/>
          </p:nvPr>
        </p:nvSpPr>
        <p:spPr>
          <a:xfrm>
            <a:off x="206605" y="2885920"/>
            <a:ext cx="3044100" cy="108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g1eb5112e02f_0_16"/>
          <p:cNvSpPr txBox="1"/>
          <p:nvPr>
            <p:ph idx="1" type="body"/>
          </p:nvPr>
        </p:nvSpPr>
        <p:spPr>
          <a:xfrm>
            <a:off x="3590150" y="306400"/>
            <a:ext cx="7856100" cy="3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Design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look and functionality of the app altered over time, as we went through some different designs for the user interface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Interns...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Graphical user interface, application, Word&#10;&#10;Description automatically generated" id="232" name="Google Shape;232;g1eb5112e02f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9375" y="2245025"/>
            <a:ext cx="4109901" cy="27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1eb5112e02f_0_16"/>
          <p:cNvSpPr txBox="1"/>
          <p:nvPr/>
        </p:nvSpPr>
        <p:spPr>
          <a:xfrm>
            <a:off x="4240050" y="3221900"/>
            <a:ext cx="20889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Early design concepts, March 2022</a:t>
            </a:r>
            <a:endParaRPr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4" name="Google Shape;234;g1eb5112e02f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850" y="4862099"/>
            <a:ext cx="5282354" cy="175642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1eb5112e02f_0_16"/>
          <p:cNvSpPr txBox="1"/>
          <p:nvPr/>
        </p:nvSpPr>
        <p:spPr>
          <a:xfrm>
            <a:off x="9070727" y="5397596"/>
            <a:ext cx="18498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Design and User Experience Design testing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g1eb5112e02f_0_16"/>
          <p:cNvSpPr txBox="1"/>
          <p:nvPr/>
        </p:nvSpPr>
        <p:spPr>
          <a:xfrm>
            <a:off x="9070725" y="6269825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eb5112e02f_0_30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2" name="Google Shape;242;g1eb5112e02f_0_30"/>
          <p:cNvSpPr txBox="1"/>
          <p:nvPr>
            <p:ph idx="1" type="body"/>
          </p:nvPr>
        </p:nvSpPr>
        <p:spPr>
          <a:xfrm>
            <a:off x="3549900" y="2521475"/>
            <a:ext cx="7856100" cy="3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Verdana"/>
                <a:ea typeface="Verdana"/>
                <a:cs typeface="Verdana"/>
                <a:sym typeface="Verdana"/>
              </a:rPr>
              <a:t>Final Design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3" name="Google Shape;243;g1eb5112e02f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7850" y="1950050"/>
            <a:ext cx="7999549" cy="5335623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1eb5112e02f_0_30"/>
          <p:cNvSpPr txBox="1"/>
          <p:nvPr>
            <p:ph type="title"/>
          </p:nvPr>
        </p:nvSpPr>
        <p:spPr>
          <a:xfrm>
            <a:off x="206605" y="2885920"/>
            <a:ext cx="3044100" cy="108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g1eb5112e02f_0_30"/>
          <p:cNvSpPr txBox="1"/>
          <p:nvPr/>
        </p:nvSpPr>
        <p:spPr>
          <a:xfrm>
            <a:off x="3549900" y="812975"/>
            <a:ext cx="72150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2880" lvl="0" marL="18288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Problem-solving</a:t>
            </a:r>
            <a:endParaRPr i="0" sz="20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i="0" lang="en-GB" sz="18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Displaying and distinguishing ‘hero’ images</a:t>
            </a:r>
            <a:endParaRPr i="0" sz="18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i="0" lang="en-GB" sz="18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Where to put things? Like trail info</a:t>
            </a:r>
            <a:endParaRPr i="0" sz="18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i="0" lang="en-GB" sz="18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Working with different image layouts</a:t>
            </a:r>
            <a:endParaRPr i="0" sz="1800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i="0" lang="en-GB" sz="18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How and where should settings be available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g1eb5112e02f_0_30"/>
          <p:cNvSpPr txBox="1"/>
          <p:nvPr/>
        </p:nvSpPr>
        <p:spPr>
          <a:xfrm>
            <a:off x="9176975" y="6260700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2" name="Google Shape;252;p19"/>
          <p:cNvSpPr txBox="1"/>
          <p:nvPr>
            <p:ph type="title"/>
          </p:nvPr>
        </p:nvSpPr>
        <p:spPr>
          <a:xfrm>
            <a:off x="206605" y="2885920"/>
            <a:ext cx="3044216" cy="10861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19"/>
          <p:cNvSpPr txBox="1"/>
          <p:nvPr>
            <p:ph idx="1" type="body"/>
          </p:nvPr>
        </p:nvSpPr>
        <p:spPr>
          <a:xfrm>
            <a:off x="3657850" y="682900"/>
            <a:ext cx="7856100" cy="57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Accessibility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Accessibility an important part of the design of the app, due to the the NPHT’s values, audience and topic.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Digital access something we worked towards from the outset of the project.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For instance, I aimed to make sure all the written content was clear and followable.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We also added in options for text size and contrast into the app itself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CA205"/>
              </a:buClr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BBC Accessibility Guidelines were also utilised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6858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We did not want to add too many options however, to avoid interference with device level accessibility options. This is something to review with further feedback.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BA116"/>
          </a:solidFill>
          <a:ln cap="flat" cmpd="sng" w="9525">
            <a:solidFill>
              <a:srgbClr val="DBA1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9" name="Google Shape;259;p18"/>
          <p:cNvSpPr/>
          <p:nvPr/>
        </p:nvSpPr>
        <p:spPr>
          <a:xfrm>
            <a:off x="11277900" y="701850"/>
            <a:ext cx="914100" cy="545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60" name="Google Shape;260;p18"/>
          <p:cNvSpPr txBox="1"/>
          <p:nvPr>
            <p:ph type="title"/>
          </p:nvPr>
        </p:nvSpPr>
        <p:spPr>
          <a:xfrm>
            <a:off x="206605" y="2885920"/>
            <a:ext cx="3044216" cy="10861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18"/>
          <p:cNvSpPr txBox="1"/>
          <p:nvPr>
            <p:ph idx="1" type="body"/>
          </p:nvPr>
        </p:nvSpPr>
        <p:spPr>
          <a:xfrm>
            <a:off x="3578350" y="-857750"/>
            <a:ext cx="7799700" cy="53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Testing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Besides ourselves, other members of the NPHT team assisted with testing and giving feedback.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Entered a phase of testing with people outside the two organisations in the Summer of 2022. Primarily contacted volunteers and supporters of the NPHT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18"/>
          <p:cNvSpPr txBox="1"/>
          <p:nvPr/>
        </p:nvSpPr>
        <p:spPr>
          <a:xfrm>
            <a:off x="3578350" y="3320725"/>
            <a:ext cx="30000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2880" lvl="0" marL="18288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Also contacted Buckinghamshire Disability </a:t>
            </a:r>
            <a:b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0" lang="en-GB" sz="20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Service (BuDS) to assist with feedback on physical access to the route, and the accessibility of the app itself.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18"/>
          <p:cNvSpPr txBox="1"/>
          <p:nvPr/>
        </p:nvSpPr>
        <p:spPr>
          <a:xfrm>
            <a:off x="10348850" y="4106088"/>
            <a:ext cx="1713000" cy="21411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Testing with BuDS volunteers, September 2022</a:t>
            </a:r>
            <a:br>
              <a:rPr i="1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Image taken by Sam Brady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578359" y="3607220"/>
            <a:ext cx="3669906" cy="2752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"/>
          <p:cNvSpPr/>
          <p:nvPr/>
        </p:nvSpPr>
        <p:spPr>
          <a:xfrm>
            <a:off x="0" y="757925"/>
            <a:ext cx="3453600" cy="5343000"/>
          </a:xfrm>
          <a:prstGeom prst="rect">
            <a:avLst/>
          </a:prstGeom>
          <a:solidFill>
            <a:srgbClr val="DCA205"/>
          </a:solidFill>
          <a:ln cap="flat" cmpd="sng" w="9525">
            <a:solidFill>
              <a:srgbClr val="DCA2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0" name="Google Shape;270;p20"/>
          <p:cNvSpPr txBox="1"/>
          <p:nvPr>
            <p:ph type="title"/>
          </p:nvPr>
        </p:nvSpPr>
        <p:spPr>
          <a:xfrm>
            <a:off x="206605" y="2885920"/>
            <a:ext cx="3044216" cy="10861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Verdana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Development and Testing: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20"/>
          <p:cNvSpPr txBox="1"/>
          <p:nvPr>
            <p:ph idx="1" type="body"/>
          </p:nvPr>
        </p:nvSpPr>
        <p:spPr>
          <a:xfrm>
            <a:off x="3558275" y="779300"/>
            <a:ext cx="5383500" cy="53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Ongoing and future developments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Accessibility ongoing concern, and we will continue to update as we get more feedback from users. 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Issues concerning the map home screen and screen reader functionality required more testing and experimentation.</a:t>
            </a:r>
            <a:br>
              <a:rPr lang="en-GB">
                <a:latin typeface="Montserrat"/>
                <a:ea typeface="Montserrat"/>
                <a:cs typeface="Montserrat"/>
                <a:sym typeface="Montserrat"/>
              </a:rPr>
            </a:b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CA205"/>
              </a:buClr>
              <a:buSzPts val="20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We are also planning on implementing a new directions system to highlight amenities alongside directions to next or previous stops.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1425" y="178139"/>
            <a:ext cx="3949299" cy="650172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 txBox="1"/>
          <p:nvPr/>
        </p:nvSpPr>
        <p:spPr>
          <a:xfrm>
            <a:off x="9176975" y="6260700"/>
            <a:ext cx="2398200" cy="261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r>
              <a:rPr i="1" lang="en-GB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"/>
          <p:cNvSpPr txBox="1"/>
          <p:nvPr>
            <p:ph idx="4294967295" type="title"/>
          </p:nvPr>
        </p:nvSpPr>
        <p:spPr>
          <a:xfrm>
            <a:off x="0" y="2886075"/>
            <a:ext cx="3044825" cy="1085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Verdana"/>
              <a:buNone/>
            </a:pPr>
            <a:r>
              <a:rPr lang="en-GB">
                <a:latin typeface="Verdana"/>
                <a:ea typeface="Verdana"/>
                <a:cs typeface="Verdana"/>
                <a:sym typeface="Verdana"/>
              </a:rPr>
              <a:t>Development and Testing:</a:t>
            </a:r>
            <a:endParaRPr/>
          </a:p>
        </p:txBody>
      </p:sp>
      <p:pic>
        <p:nvPicPr>
          <p:cNvPr descr="Graphical user interface, application&#10;&#10;Description automatically generated" id="279" name="Google Shape;2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882" y="716726"/>
            <a:ext cx="9541393" cy="542454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1"/>
          <p:cNvSpPr txBox="1"/>
          <p:nvPr/>
        </p:nvSpPr>
        <p:spPr>
          <a:xfrm>
            <a:off x="10202125" y="2322425"/>
            <a:ext cx="1824000" cy="2865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Directions and accessibility page designed concept by Ashley Loo</a:t>
            </a:r>
            <a:endParaRPr b="1" i="1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-GB" sz="1300">
                <a:latin typeface="Montserrat"/>
                <a:ea typeface="Montserrat"/>
                <a:cs typeface="Montserrat"/>
                <a:sym typeface="Montserrat"/>
              </a:rPr>
              <a:t>Copyright Experience Heritage</a:t>
            </a:r>
            <a:endParaRPr i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2"/>
          <p:cNvSpPr/>
          <p:nvPr/>
        </p:nvSpPr>
        <p:spPr>
          <a:xfrm>
            <a:off x="0" y="757925"/>
            <a:ext cx="7678200" cy="5343000"/>
          </a:xfrm>
          <a:prstGeom prst="rect">
            <a:avLst/>
          </a:prstGeom>
          <a:solidFill>
            <a:srgbClr val="DCA205"/>
          </a:solidFill>
          <a:ln cap="flat" cmpd="sng" w="9525">
            <a:solidFill>
              <a:srgbClr val="DCA2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6" name="Google Shape;286;p22"/>
          <p:cNvSpPr txBox="1"/>
          <p:nvPr/>
        </p:nvSpPr>
        <p:spPr>
          <a:xfrm>
            <a:off x="1189200" y="1029025"/>
            <a:ext cx="5811000" cy="1323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-GB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Thank you for listening!</a:t>
            </a:r>
            <a:endParaRPr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22"/>
          <p:cNvSpPr/>
          <p:nvPr/>
        </p:nvSpPr>
        <p:spPr>
          <a:xfrm>
            <a:off x="7678066" y="766119"/>
            <a:ext cx="3364755" cy="5325762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>
            <a:off x="8511547" y="1085550"/>
            <a:ext cx="3578281" cy="4376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erdana"/>
              <a:buNone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Pictures either my own, or given permission to use by owners: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National Paralympic Heritage Trust (NPHT)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WheelPower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Alamy Image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Getty Image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Buckinghamshire Disability Service (BuDS)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•"/>
            </a:pPr>
            <a:r>
              <a:rPr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Experience Heritage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7678200" y="766475"/>
            <a:ext cx="639300" cy="551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337075" y="2675700"/>
            <a:ext cx="44046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s.brady.1@research.gla.ac.uk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sam.brady@paralympicheritage.org.uk</a:t>
            </a:r>
            <a:b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@SamB24 (Twitter)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337075" y="3612050"/>
            <a:ext cx="4404600" cy="781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bethany@experience-heritage.com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www.linkedin.com/in/bethanywatrous/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www.experience-heritage.com</a:t>
            </a:r>
            <a:endParaRPr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22"/>
          <p:cNvPicPr preferRelativeResize="0"/>
          <p:nvPr/>
        </p:nvPicPr>
        <p:blipFill rotWithShape="1">
          <a:blip r:embed="rId3">
            <a:alphaModFix/>
          </a:blip>
          <a:srcRect b="22415" l="22172" r="26011" t="36082"/>
          <a:stretch/>
        </p:blipFill>
        <p:spPr>
          <a:xfrm>
            <a:off x="5135925" y="2675700"/>
            <a:ext cx="2148001" cy="2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2"/>
          <p:cNvSpPr txBox="1"/>
          <p:nvPr/>
        </p:nvSpPr>
        <p:spPr>
          <a:xfrm>
            <a:off x="337075" y="4595350"/>
            <a:ext cx="4404600" cy="544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GB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vicky.hopewalker@paralympicheritage.org.uk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https://www.paralympicheritage.org.uk/</a:t>
            </a:r>
            <a:endParaRPr i="1"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22"/>
          <p:cNvSpPr/>
          <p:nvPr/>
        </p:nvSpPr>
        <p:spPr>
          <a:xfrm>
            <a:off x="8200675" y="6091875"/>
            <a:ext cx="4105800" cy="12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ame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2022-11-19T10:14:59Z</dcterms:created>
  <dc:creator>Sam Brady (PGR)</dc:creator>
</cp:coreProperties>
</file>