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33" r:id="rId5"/>
    <p:sldId id="288" r:id="rId6"/>
    <p:sldId id="297" r:id="rId7"/>
    <p:sldId id="391" r:id="rId8"/>
    <p:sldId id="2635" r:id="rId9"/>
    <p:sldId id="2636" r:id="rId10"/>
    <p:sldId id="2642" r:id="rId11"/>
    <p:sldId id="2637" r:id="rId12"/>
    <p:sldId id="2638" r:id="rId13"/>
    <p:sldId id="2639" r:id="rId14"/>
    <p:sldId id="29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a Briggs" initials="EB" lastIdx="1" clrIdx="0">
    <p:extLst>
      <p:ext uri="{19B8F6BF-5375-455C-9EA6-DF929625EA0E}">
        <p15:presenceInfo xmlns:p15="http://schemas.microsoft.com/office/powerpoint/2012/main" userId="854d95e02e87ac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FF"/>
    <a:srgbClr val="004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3631BF-CBA2-265F-604E-C4E120951282}" v="12" dt="2023-11-08T13:41:25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40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304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C1CEB-1E6F-4F9A-A089-9721EE9A971F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D9B5B-A174-438F-9B15-D12AFC71A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6D9B5B-A174-438F-9B15-D12AFC71A64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64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6D9B5B-A174-438F-9B15-D12AFC71A6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065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96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Offering sessions at an alternative time.</a:t>
            </a:r>
            <a:r>
              <a:rPr lang="en-GB" dirty="0"/>
              <a:t> Neurodivergent people are more likely to access education as mature students. This means they are likely to be balancing multiple responsibilities such as family, work and home life.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We did not feel confident to teach how to use accessibility tools on each browser.</a:t>
            </a:r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We assumed that students with needs have already found the solutions they need.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Fear that we will not be able to accommodate all different needs/demands.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We expected to have a very diverse crowd , therefore unable to provide personalised learning.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Fear what terminology to use or not to use.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At the end , we were not even sure if we should include the term neurodiversity (labelling/barrier).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We were aware that some of our neurodivergent students do not have an official diagnosis.</a:t>
            </a: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193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Made it clear to attendees that they could leave the session at any point trying to adopt a relaxed environment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Had fidget toys on the tables to be used if needed.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Some of the special equipment to demonstrate such as big keyboards/ colour overlay screens.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Focused to show how to use </a:t>
            </a:r>
            <a:r>
              <a:rPr lang="en-GB" dirty="0" err="1">
                <a:ea typeface="Calibri" panose="020F0502020204030204"/>
                <a:cs typeface="Calibri" panose="020F0502020204030204"/>
              </a:rPr>
              <a:t>ebooks</a:t>
            </a:r>
            <a:r>
              <a:rPr lang="en-GB" dirty="0">
                <a:ea typeface="Calibri" panose="020F0502020204030204"/>
                <a:cs typeface="Calibri" panose="020F0502020204030204"/>
              </a:rPr>
              <a:t> using our platforms such as VLE and </a:t>
            </a:r>
            <a:r>
              <a:rPr lang="en-GB" dirty="0" err="1">
                <a:ea typeface="Calibri" panose="020F0502020204030204"/>
                <a:cs typeface="Calibri" panose="020F0502020204030204"/>
              </a:rPr>
              <a:t>Proquest</a:t>
            </a:r>
            <a:r>
              <a:rPr lang="en-GB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Found a good selection of free accessible software to improve studying and reading such as mind maps/ have clutter free web pages.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dirty="0">
                <a:ea typeface="Calibri" panose="020F0502020204030204"/>
                <a:cs typeface="Calibri" panose="020F0502020204030204"/>
              </a:rPr>
              <a:t>We chose to focus on a soft skill that we always teach as part of IL (time management).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012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Calibri" panose="020F0502020204030204"/>
                <a:cs typeface="Calibri" panose="020F0502020204030204"/>
              </a:rPr>
              <a:t>To avoid crowded slides we created a reading list with all the necessary links.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168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Font typeface="Arial,Sans-Serif"/>
              <a:buNone/>
            </a:pPr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029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340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649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184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6D9B5B-A174-438F-9B15-D12AFC71A6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3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2B0B-6713-4C24-8DBE-3F4B10CDE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113E7-8EFD-446D-87B2-4D1CA5B49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670BA-2F52-433D-B831-D0C083B7E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03346-E2F1-49BE-B556-4F944C4A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0899C-B3CA-48AE-9465-D8E31B78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2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12DB-7672-4A40-AA52-AA189F21D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FD73-9246-4183-8047-B143A4710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F6AAF-9707-469B-B3AC-AA14C486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9B48B-E73E-4F18-AB8E-6EB83444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6B47F-2702-452A-BA0E-E35290D5F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29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D9BC-F321-422D-8718-ECBE8F54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420E8-D5A3-498D-B5BD-DF8499375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924C4-A2BD-400E-988F-7B5057B73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BFAC6-3C2F-4D4F-BAD7-D08EF472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D7E02-4AAC-4F43-9447-1855F4F6B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72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A17F3-DB98-417A-A68F-286FB236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FAD42-68BE-4B70-8A0D-4745B3C8F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70E07-B77E-4FFF-9456-219D80588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0573E-DCF9-47A7-84BE-D2DADE1A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409FA-0BF8-4048-B163-B6846A2C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9E893-5F98-44DE-8B5E-6B9FE9AF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25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5050-F90B-4596-8C18-74514514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A9F19-D035-4819-BA45-FDA95B66C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buNone/>
              <a:defRPr lang="en-US" sz="2800" kern="1200" dirty="0">
                <a:solidFill>
                  <a:srgbClr val="004C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BE06D-34A9-4A58-BF72-B17976E56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444BF-D0CE-47ED-BC5B-ED35D1916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800" kern="1200" dirty="0">
                <a:solidFill>
                  <a:srgbClr val="004C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A7ABE0-5018-488E-8E9F-F23B014FF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85A6EE-D46E-44B6-9010-C9B8A60C3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CFED3F-3A38-41C4-9A95-6113812D1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7DD9A2-5F6F-4844-9819-941A12DBF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50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CBB33-C68A-43C3-9096-FAE2B8AC2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F8C64-9D2D-4E74-A7A6-1603CE78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20A5F4-BF53-4339-9C01-60FD6DFED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7D27E-B292-44BA-8C53-8C3C17B2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429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8B6CA-2198-44F5-ABD2-A1830C678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3BE88-042E-48B3-BE3E-659A1C31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DDCA9-B1C7-49BA-AB58-AACB1169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5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ADFC-9247-416B-8F3A-B443BC749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B4C01-6843-4AFF-847C-4056DAEF0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17CF8-B1B8-4F2A-A278-342526FDE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B1385-A32E-420E-84A2-0CCABABC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0A2C5-CE3C-4367-9CA9-583137607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A2509-DE61-4C07-8BED-3EAB71E5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30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3262-2CAE-49A8-88D5-A7DF0DFB5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9D662-5DC6-4A6B-96A4-D0E9A3D57F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78461-EA1D-41B2-A11D-4B055B45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3373C-5507-47C9-A5B2-F9DC1359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BA4A2-EDE6-4632-AB46-88D6B1403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5069E-D112-4B3F-97AC-5938172F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96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6ED00-40D1-433D-88E5-7F2443F4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D4853-80F2-4168-B91D-7A6AF8C2D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B84AD-72F2-4415-95E2-77B432897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6BE92-3165-4236-AD76-CC7C4B98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4A1CB-01DF-47C2-A926-C77BE86B6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2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9826E1-BFD8-46CF-BE6E-BCED9398E4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64483-1C07-4915-80EC-5BDA8696D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373E7-0831-4ADE-9DB7-645FC626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49CD2-72C7-4735-91A7-3B443FFE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1FE2A-BFE9-43B7-AEAC-3CBE4F035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07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13179-F39F-4749-9228-3E2F70B5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9AD88-FA22-4F5B-A268-EABA4F59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8839A-7769-4BEF-BCE7-DB56205BF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D9C8-E9C4-4ED4-8BDC-FD1FE56341FA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E2C10-E7FA-4C54-8EBA-9EAFB69FE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5FE3B-9050-436E-9270-FBD57C893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01D56-7EFF-4A11-9862-EA02ECD4D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30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GB" sz="4000" kern="1200" dirty="0">
          <a:solidFill>
            <a:srgbClr val="004C9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ofia.mavrogeni@beds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ibrarians@beds.ac.uk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librarians@beds.ac.u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mailto:librarians@beds.ac.u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brarians@beds.ac.u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librarians@bed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3D45-548C-023F-9DBC-C77ADED1D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" y="742122"/>
            <a:ext cx="10515600" cy="6115878"/>
          </a:xfrm>
        </p:spPr>
        <p:txBody>
          <a:bodyPr>
            <a:normAutofit/>
          </a:bodyPr>
          <a:lstStyle/>
          <a:p>
            <a:br>
              <a:rPr lang="en-GB" sz="5300" dirty="0">
                <a:solidFill>
                  <a:schemeClr val="tx1"/>
                </a:solidFill>
              </a:rPr>
            </a:br>
            <a:r>
              <a:rPr lang="en-GB" sz="5300" dirty="0">
                <a:solidFill>
                  <a:schemeClr val="tx1"/>
                </a:solidFill>
              </a:rPr>
              <a:t>Reflecting on a Library Resource Accessibility session for Neurodiverse Students</a:t>
            </a:r>
            <a:br>
              <a:rPr lang="en-GB" sz="5300" dirty="0">
                <a:solidFill>
                  <a:schemeClr val="tx1"/>
                </a:solidFill>
              </a:rPr>
            </a:br>
            <a:br>
              <a:rPr lang="en-GB" sz="60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</a:rPr>
              <a:t>Sofia Mavrogeni</a:t>
            </a: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</a:rPr>
              <a:t>Academic Liaison Librarian</a:t>
            </a: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  <a:hlinkClick r:id="rId3"/>
              </a:rPr>
              <a:t>sofia.mavrogeni@beds.ac.uk</a:t>
            </a:r>
            <a:r>
              <a:rPr lang="en-GB" sz="3100" dirty="0">
                <a:solidFill>
                  <a:schemeClr val="tx1"/>
                </a:solidFill>
              </a:rPr>
              <a:t> </a:t>
            </a:r>
            <a:br>
              <a:rPr lang="en-GB" sz="1800" dirty="0"/>
            </a:br>
            <a:br>
              <a:rPr lang="en-GB" sz="1800" dirty="0"/>
            </a:b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B238F63-F6DC-1769-4EC8-10A8425FFE51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400A903-CC73-193D-307E-3AA2E2512B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FF39880-5F4B-B52D-7E1B-A64576C02EFD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5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1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EB70-30C6-46A2-9D32-5CB61FD6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5" y="103868"/>
            <a:ext cx="8365177" cy="1325563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</a:rPr>
              <a:t>Background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C4E055-BDCE-07EB-66FF-BA51BADBE3BB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04F6D86-75CB-F970-4FD8-2512558D00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6C7E056-91C8-51EE-E2EC-F00FD7C5345C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D72D88D-C169-FA89-9922-7727CC23A33B}"/>
              </a:ext>
            </a:extLst>
          </p:cNvPr>
          <p:cNvSpPr txBox="1"/>
          <p:nvPr/>
        </p:nvSpPr>
        <p:spPr>
          <a:xfrm>
            <a:off x="212035" y="1541927"/>
            <a:ext cx="445178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Welcome Week-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Quiet Library Tours</a:t>
            </a:r>
            <a:endParaRPr lang="en-GB" dirty="0">
              <a:latin typeface="Arial"/>
              <a:ea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Library Induction sessions targeting only Neurodiverse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Focusing on how to use accessibility tools while using Library resources</a:t>
            </a: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34F24-B352-551C-A842-3B31D9BBCDDE}"/>
              </a:ext>
            </a:extLst>
          </p:cNvPr>
          <p:cNvGrpSpPr/>
          <p:nvPr/>
        </p:nvGrpSpPr>
        <p:grpSpPr>
          <a:xfrm>
            <a:off x="40888" y="1834676"/>
            <a:ext cx="12100930" cy="5020403"/>
            <a:chOff x="40888" y="1834676"/>
            <a:chExt cx="12100930" cy="5020403"/>
          </a:xfrm>
        </p:grpSpPr>
        <p:pic>
          <p:nvPicPr>
            <p:cNvPr id="6" name="Picture 5" descr="A colorful wood sign on a wall&#10;&#10;Description automatically generated">
              <a:extLst>
                <a:ext uri="{FF2B5EF4-FFF2-40B4-BE49-F238E27FC236}">
                  <a16:creationId xmlns:a16="http://schemas.microsoft.com/office/drawing/2014/main" id="{4F0BABA6-B93F-7F7D-C05C-2D9F016BF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888" y="4147457"/>
              <a:ext cx="4611029" cy="2707622"/>
            </a:xfrm>
            <a:prstGeom prst="rect">
              <a:avLst/>
            </a:prstGeom>
          </p:spPr>
        </p:pic>
        <p:pic>
          <p:nvPicPr>
            <p:cNvPr id="8" name="Picture 7" descr="A group of people outside a tent&#10;&#10;Description automatically generated">
              <a:extLst>
                <a:ext uri="{FF2B5EF4-FFF2-40B4-BE49-F238E27FC236}">
                  <a16:creationId xmlns:a16="http://schemas.microsoft.com/office/drawing/2014/main" id="{795A921A-FA97-DF7A-F512-735300B2F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4302" y="1834676"/>
              <a:ext cx="7017834" cy="3904184"/>
            </a:xfrm>
            <a:prstGeom prst="rect">
              <a:avLst/>
            </a:prstGeom>
          </p:spPr>
        </p:pic>
        <p:pic>
          <p:nvPicPr>
            <p:cNvPr id="9" name="Picture 8" descr="A screenshot of a computer program&#10;&#10;Description automatically generated">
              <a:extLst>
                <a:ext uri="{FF2B5EF4-FFF2-40B4-BE49-F238E27FC236}">
                  <a16:creationId xmlns:a16="http://schemas.microsoft.com/office/drawing/2014/main" id="{8D12C6E6-D982-D45A-BA38-A38082B72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40496" y="3647226"/>
              <a:ext cx="5001322" cy="2964669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936642-59CB-43E9-1657-6D62E00F19D0}"/>
                </a:ext>
              </a:extLst>
            </p:cNvPr>
            <p:cNvSpPr/>
            <p:nvPr/>
          </p:nvSpPr>
          <p:spPr>
            <a:xfrm>
              <a:off x="7694694" y="5503126"/>
              <a:ext cx="3556753" cy="43806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2384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69D89A-25F7-45DA-89B5-2D443509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79" y="167121"/>
            <a:ext cx="5819835" cy="10797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Purpose of this presentation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239E9E-2481-64C4-8BFF-7ED8A18E096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DAC42D-4872-F425-E7E2-E849AB5BD0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B1D12A-C214-13FB-1A52-E825A99F66B3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5BBF75-79ED-77B7-77EF-8CD1C15BA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To discuss this experience with you</a:t>
            </a:r>
          </a:p>
          <a:p>
            <a:r>
              <a:rPr lang="en-GB" dirty="0">
                <a:latin typeface="Arial"/>
                <a:cs typeface="Arial"/>
              </a:rPr>
              <a:t>My aim now is to reflect on the experience using the 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What, </a:t>
            </a:r>
            <a:endParaRPr lang="en-GB" dirty="0"/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So What, </a:t>
            </a:r>
            <a:endParaRPr lang="en-GB" dirty="0"/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Now What, </a:t>
            </a:r>
            <a:endParaRPr lang="en-GB" dirty="0"/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model by (Rolfe </a:t>
            </a:r>
            <a:r>
              <a:rPr lang="en-GB" i="1" dirty="0">
                <a:latin typeface="Arial"/>
                <a:cs typeface="Arial"/>
              </a:rPr>
              <a:t>et al</a:t>
            </a:r>
            <a:r>
              <a:rPr lang="en-GB" dirty="0">
                <a:latin typeface="Arial"/>
                <a:cs typeface="Arial"/>
              </a:rPr>
              <a:t>., 2001)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1309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What (The Experience)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dirty="0">
                <a:latin typeface="Arial"/>
                <a:cs typeface="Arial"/>
              </a:rPr>
              <a:t>The </a:t>
            </a:r>
            <a:r>
              <a:rPr lang="en-GB" b="0" i="0" dirty="0">
                <a:effectLst/>
                <a:latin typeface="Arial"/>
                <a:cs typeface="Arial"/>
              </a:rPr>
              <a:t>session </a:t>
            </a:r>
            <a:r>
              <a:rPr lang="en-GB" dirty="0">
                <a:latin typeface="Arial"/>
                <a:cs typeface="Arial"/>
              </a:rPr>
              <a:t>was planned to last 1 hr between 5-6pm in the Library run by a Librarian and a Library Assistant.</a:t>
            </a:r>
            <a:endParaRPr lang="en-GB" b="0" i="0" dirty="0">
              <a:effectLst/>
              <a:latin typeface="Arial"/>
            </a:endParaRPr>
          </a:p>
          <a:p>
            <a:r>
              <a:rPr lang="en-GB" dirty="0">
                <a:latin typeface="Arial"/>
                <a:cs typeface="Arial"/>
              </a:rPr>
              <a:t>Planning </a:t>
            </a:r>
            <a:r>
              <a:rPr lang="en-GB" b="0" i="0" dirty="0">
                <a:effectLst/>
                <a:latin typeface="Arial"/>
                <a:cs typeface="Arial"/>
              </a:rPr>
              <a:t>the </a:t>
            </a:r>
            <a:r>
              <a:rPr lang="en-GB" dirty="0">
                <a:latin typeface="Arial"/>
                <a:cs typeface="Arial"/>
              </a:rPr>
              <a:t>content and activities for this session, our aim was to keep it simple, not overpowering or overwhelming the attendees with too much information.</a:t>
            </a:r>
            <a:endParaRPr lang="en-GB" b="0" i="0" dirty="0">
              <a:effectLst/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We saw ourselves as advocates rather than instructors on how to do things.</a:t>
            </a:r>
          </a:p>
          <a:p>
            <a:r>
              <a:rPr lang="en-GB" dirty="0">
                <a:latin typeface="Arial"/>
                <a:cs typeface="Arial"/>
              </a:rPr>
              <a:t>We wanted to highlight possible support offered within the University rather than teaching them how to use accessibility software. </a:t>
            </a:r>
          </a:p>
          <a:p>
            <a:r>
              <a:rPr lang="en-GB" dirty="0">
                <a:latin typeface="Arial"/>
                <a:cs typeface="Arial"/>
              </a:rPr>
              <a:t>Ended up being more difficult to plan than expected.</a:t>
            </a:r>
            <a:endParaRPr lang="en-GB" b="0" i="0" dirty="0">
              <a:effectLst/>
              <a:latin typeface="Arial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223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What (The Details)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904" y="1160217"/>
            <a:ext cx="10515600" cy="554263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l">
              <a:buNone/>
            </a:pPr>
            <a:endParaRPr lang="en-GB" b="0" i="0" dirty="0">
              <a:solidFill>
                <a:srgbClr val="374151"/>
              </a:solidFill>
              <a:effectLst/>
              <a:latin typeface="Söhne"/>
              <a:cs typeface="Arial"/>
            </a:endParaRPr>
          </a:p>
          <a:p>
            <a:pPr marL="0" indent="0">
              <a:buNone/>
            </a:pPr>
            <a:r>
              <a:rPr lang="en-GB" sz="2000" u="sng" dirty="0">
                <a:latin typeface="Arial"/>
                <a:cs typeface="Arial"/>
              </a:rPr>
              <a:t>Learning outcomes of the session:</a:t>
            </a:r>
            <a:endParaRPr lang="en-US" sz="2000" u="sng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en-GB" sz="2000" dirty="0">
                <a:latin typeface="Arial"/>
                <a:cs typeface="Arial"/>
              </a:rPr>
              <a:t>Students to be able to set up their personal devices to suit their needs by adjusting system settings such as background colours and font sizes.</a:t>
            </a: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en-GB" sz="2000" dirty="0">
                <a:latin typeface="Arial"/>
                <a:cs typeface="Arial"/>
              </a:rPr>
              <a:t>Students to be able to </a:t>
            </a:r>
            <a:r>
              <a:rPr lang="en-US" sz="2000" dirty="0">
                <a:latin typeface="Arial"/>
                <a:cs typeface="Arial"/>
              </a:rPr>
              <a:t>access useful links for free software and guidance to help them manage their university work.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Arial"/>
                <a:cs typeface="Arial"/>
              </a:rPr>
              <a:t>Students to be able to use accessibility options on PDF documents and eBooks, such as to be able to read aloud, annotate and highlight.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Arial"/>
                <a:cs typeface="Arial"/>
              </a:rPr>
              <a:t>Students to be able to </a:t>
            </a:r>
            <a:r>
              <a:rPr lang="en-US" sz="2000" dirty="0" err="1">
                <a:latin typeface="Arial"/>
                <a:cs typeface="Arial"/>
              </a:rPr>
              <a:t>recognise</a:t>
            </a:r>
            <a:r>
              <a:rPr lang="en-US" sz="2000" dirty="0">
                <a:latin typeface="Arial"/>
                <a:cs typeface="Arial"/>
              </a:rPr>
              <a:t> and know how to access different support services within the University, such as mental health support and other specialist services.</a:t>
            </a:r>
            <a:endParaRPr lang="en-GB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u="sng" dirty="0">
                <a:latin typeface="Arial"/>
                <a:cs typeface="Arial"/>
              </a:rPr>
              <a:t>Structure:</a:t>
            </a:r>
            <a:endParaRPr lang="en-GB" sz="2000" u="sng" dirty="0">
              <a:latin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Library Spaces</a:t>
            </a:r>
            <a:endParaRPr lang="en-GB" sz="2000" dirty="0">
              <a:latin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Library Equipment</a:t>
            </a:r>
            <a:endParaRPr lang="en-GB" sz="2000" dirty="0">
              <a:latin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Library Resources</a:t>
            </a:r>
          </a:p>
          <a:p>
            <a:r>
              <a:rPr lang="en-GB" sz="2000" dirty="0">
                <a:latin typeface="Arial"/>
                <a:cs typeface="Arial"/>
              </a:rPr>
              <a:t>Formats of accessing library resources</a:t>
            </a:r>
            <a:endParaRPr lang="en-GB" sz="2000" dirty="0">
              <a:latin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Study Tips</a:t>
            </a:r>
          </a:p>
          <a:p>
            <a:r>
              <a:rPr lang="en-GB" sz="2000" dirty="0">
                <a:latin typeface="Arial"/>
                <a:cs typeface="Arial"/>
              </a:rPr>
              <a:t>Time Management</a:t>
            </a:r>
            <a:endParaRPr lang="en-GB" sz="2000" dirty="0" err="1">
              <a:latin typeface="Arial"/>
            </a:endParaRP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358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3146EA-5972-DDB4-BC85-2EA7F7D96E0D}"/>
              </a:ext>
            </a:extLst>
          </p:cNvPr>
          <p:cNvSpPr txBox="1"/>
          <p:nvPr/>
        </p:nvSpPr>
        <p:spPr>
          <a:xfrm>
            <a:off x="1292367" y="6357902"/>
            <a:ext cx="4863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Created by colleague Janine </a:t>
            </a:r>
            <a:r>
              <a:rPr lang="en-GB" dirty="0" err="1"/>
              <a:t>Bhandol</a:t>
            </a:r>
            <a:endParaRPr lang="en-GB" dirty="0"/>
          </a:p>
        </p:txBody>
      </p:sp>
      <p:pic>
        <p:nvPicPr>
          <p:cNvPr id="3" name="Picture 2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081F7027-80BC-0898-F5F3-85464BC25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9" y="2140343"/>
            <a:ext cx="11541918" cy="2601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5F7280-103E-F5FD-A690-70C125C31318}"/>
              </a:ext>
            </a:extLst>
          </p:cNvPr>
          <p:cNvSpPr txBox="1"/>
          <p:nvPr/>
        </p:nvSpPr>
        <p:spPr>
          <a:xfrm>
            <a:off x="711994" y="4807744"/>
            <a:ext cx="109227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https://rl.talis.com/3/bedfordshire/lists/23286566-79EE-F0E8-AB32-9A57556B7E88.html?lang=en</a:t>
            </a:r>
          </a:p>
        </p:txBody>
      </p:sp>
    </p:spTree>
    <p:extLst>
      <p:ext uri="{BB962C8B-B14F-4D97-AF65-F5344CB8AC3E}">
        <p14:creationId xmlns:p14="http://schemas.microsoft.com/office/powerpoint/2010/main" val="255022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So What (Significance)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D556F0-CD96-02F8-52D0-7CEBC55E696F}"/>
              </a:ext>
            </a:extLst>
          </p:cNvPr>
          <p:cNvSpPr txBox="1"/>
          <p:nvPr/>
        </p:nvSpPr>
        <p:spPr>
          <a:xfrm>
            <a:off x="697605" y="1588394"/>
            <a:ext cx="8521521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A good practice after all.</a:t>
            </a:r>
          </a:p>
          <a:p>
            <a:endParaRPr lang="en-US" sz="2400" dirty="0">
              <a:latin typeface="Arial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Made us search and </a:t>
            </a:r>
            <a:r>
              <a:rPr lang="en-US" sz="2400" dirty="0" err="1">
                <a:latin typeface="Arial"/>
                <a:ea typeface="Calibri" panose="020F0502020204030204"/>
                <a:cs typeface="Calibri" panose="020F0502020204030204"/>
              </a:rPr>
              <a:t>familiarise</a:t>
            </a: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 ourselves with tools that are available.</a:t>
            </a:r>
          </a:p>
          <a:p>
            <a:endParaRPr lang="en-US" sz="2400" dirty="0">
              <a:latin typeface="Arial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Good activity to collaborate with other teams within the Library and find out how we support our neurodivergent students.</a:t>
            </a:r>
          </a:p>
          <a:p>
            <a:endParaRPr lang="en-US" sz="2400" dirty="0">
              <a:latin typeface="Arial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Highlighted any gaps in knowledge.</a:t>
            </a:r>
          </a:p>
          <a:p>
            <a:endParaRPr lang="en-US" sz="2400" dirty="0">
              <a:latin typeface="Arial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ea typeface="Calibri" panose="020F0502020204030204"/>
                <a:cs typeface="Calibri" panose="020F0502020204030204"/>
              </a:rPr>
              <a:t>Made us to benchmark and see how other Universities approach the topic.</a:t>
            </a:r>
          </a:p>
          <a:p>
            <a:endParaRPr lang="en-US" dirty="0">
              <a:latin typeface="Arial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7436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So What (Analysis)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Possible</a:t>
            </a:r>
            <a:r>
              <a:rPr lang="en-GB" b="0" i="0" dirty="0">
                <a:effectLst/>
              </a:rPr>
              <a:t> reasons for low attendance</a:t>
            </a:r>
            <a:r>
              <a:rPr lang="en-GB" dirty="0"/>
              <a:t> </a:t>
            </a:r>
            <a:endParaRPr lang="en-US" dirty="0"/>
          </a:p>
          <a:p>
            <a:r>
              <a:rPr lang="en-GB" dirty="0">
                <a:latin typeface="Arial"/>
                <a:cs typeface="Arial"/>
              </a:rPr>
              <a:t>Not using the right communication channels</a:t>
            </a:r>
            <a:endParaRPr lang="en-US" dirty="0">
              <a:latin typeface="Arial"/>
              <a:cs typeface="Arial"/>
            </a:endParaRPr>
          </a:p>
          <a:p>
            <a:r>
              <a:rPr lang="en-GB" dirty="0"/>
              <a:t>Wrong</a:t>
            </a:r>
            <a:r>
              <a:rPr lang="en-GB" b="0" i="0" dirty="0">
                <a:effectLst/>
              </a:rPr>
              <a:t> </a:t>
            </a:r>
            <a:r>
              <a:rPr lang="en-GB" dirty="0"/>
              <a:t>timing</a:t>
            </a:r>
          </a:p>
          <a:p>
            <a:r>
              <a:rPr lang="en-GB" dirty="0"/>
              <a:t>Lack of promotional material</a:t>
            </a:r>
          </a:p>
          <a:p>
            <a:r>
              <a:rPr lang="en-GB" dirty="0">
                <a:latin typeface="Arial"/>
                <a:cs typeface="Arial"/>
              </a:rPr>
              <a:t>Student</a:t>
            </a:r>
            <a:r>
              <a:rPr lang="en-GB" b="0" i="0" dirty="0">
                <a:effectLst/>
                <a:latin typeface="Arial"/>
                <a:cs typeface="Arial"/>
              </a:rPr>
              <a:t> needs</a:t>
            </a:r>
            <a:r>
              <a:rPr lang="en-GB" dirty="0">
                <a:latin typeface="Arial"/>
                <a:cs typeface="Arial"/>
              </a:rPr>
              <a:t>?</a:t>
            </a:r>
          </a:p>
          <a:p>
            <a:r>
              <a:rPr lang="en-GB" dirty="0">
                <a:latin typeface="Arial"/>
                <a:cs typeface="Arial"/>
              </a:rPr>
              <a:t>Stigmatization?</a:t>
            </a:r>
            <a:endParaRPr lang="en-GB" b="0" i="0" dirty="0">
              <a:effectLst/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Neurodivergent students come to Uni and don’t tell you their diagnosis, so why would they come to something that specifically signs them out?</a:t>
            </a:r>
            <a:endParaRPr lang="en-GB" dirty="0"/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764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So What (Student Impact)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r>
              <a:rPr lang="en-GB" dirty="0">
                <a:latin typeface="Arial"/>
                <a:cs typeface="Arial"/>
              </a:rPr>
              <a:t>Positive</a:t>
            </a:r>
            <a:r>
              <a:rPr lang="en-GB" b="0" i="0" dirty="0">
                <a:effectLst/>
                <a:latin typeface="Arial"/>
                <a:cs typeface="Arial"/>
              </a:rPr>
              <a:t> impact on the neurodiverse students who did attend</a:t>
            </a:r>
            <a:endParaRPr lang="en-US" dirty="0">
              <a:latin typeface="Arial"/>
              <a:cs typeface="Arial"/>
            </a:endParaRPr>
          </a:p>
          <a:p>
            <a:r>
              <a:rPr lang="en-GB" dirty="0"/>
              <a:t>Only 1</a:t>
            </a:r>
            <a:endParaRPr lang="en-GB" b="0" i="0" dirty="0">
              <a:effectLst/>
            </a:endParaRPr>
          </a:p>
          <a:p>
            <a:r>
              <a:rPr lang="en-GB" dirty="0"/>
              <a:t>Autistic student</a:t>
            </a:r>
          </a:p>
          <a:p>
            <a:r>
              <a:rPr lang="en-GB" dirty="0"/>
              <a:t>The student was positive to the initiative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22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11" y="365313"/>
            <a:ext cx="6286497" cy="8321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/>
                <a:cs typeface="Arial"/>
              </a:rPr>
              <a:t>Now What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8CC6CC-B25B-5743-903A-FD734E3797D7}"/>
              </a:ext>
            </a:extLst>
          </p:cNvPr>
          <p:cNvGrpSpPr/>
          <p:nvPr/>
        </p:nvGrpSpPr>
        <p:grpSpPr>
          <a:xfrm>
            <a:off x="9340496" y="280167"/>
            <a:ext cx="2592289" cy="1261760"/>
            <a:chOff x="6444208" y="381000"/>
            <a:chExt cx="2592289" cy="1261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54DBE1-827F-0F36-F3BE-0F91CF4FB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185CDA2-3A87-FD0E-2FB1-5781F485E0E4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2F0364-107E-17F6-A839-A78B18CC4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15" y="1541927"/>
            <a:ext cx="10515600" cy="435133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 algn="l">
              <a:buNone/>
            </a:pPr>
            <a:r>
              <a:rPr lang="en-GB" sz="4500" b="0" i="0" dirty="0">
                <a:effectLst/>
              </a:rPr>
              <a:t>Express our commitment to supporting neurodiverse students in the library:</a:t>
            </a:r>
          </a:p>
          <a:p>
            <a:pPr marL="0" indent="0" algn="l">
              <a:buNone/>
            </a:pPr>
            <a:endParaRPr lang="en-GB" b="0" i="0" dirty="0">
              <a:effectLst/>
            </a:endParaRPr>
          </a:p>
          <a:p>
            <a:pPr marL="0" indent="0">
              <a:buNone/>
            </a:pPr>
            <a:r>
              <a:rPr lang="en-GB" sz="4500" b="1" dirty="0"/>
              <a:t>Perseverance 		Plan			Repeat		</a:t>
            </a:r>
          </a:p>
          <a:p>
            <a:pPr marL="0" indent="0" algn="l">
              <a:buNone/>
            </a:pPr>
            <a:endParaRPr lang="en-GB" b="0" i="0" dirty="0">
              <a:effectLst/>
            </a:endParaRPr>
          </a:p>
          <a:p>
            <a:pPr>
              <a:lnSpc>
                <a:spcPct val="120000"/>
              </a:lnSpc>
            </a:pPr>
            <a:r>
              <a:rPr lang="en-GB" b="0" i="0" dirty="0">
                <a:effectLst/>
              </a:rPr>
              <a:t>Advertise the session while delivering other IL sessions in lecture rooms.</a:t>
            </a:r>
          </a:p>
          <a:p>
            <a:pPr>
              <a:lnSpc>
                <a:spcPct val="120000"/>
              </a:lnSpc>
            </a:pPr>
            <a:r>
              <a:rPr lang="en-GB" b="0" i="0" dirty="0">
                <a:effectLst/>
                <a:latin typeface="Arial"/>
                <a:cs typeface="Arial"/>
              </a:rPr>
              <a:t>Run this kind of </a:t>
            </a:r>
            <a:r>
              <a:rPr lang="en-GB" dirty="0">
                <a:latin typeface="Arial"/>
                <a:cs typeface="Arial"/>
              </a:rPr>
              <a:t>session</a:t>
            </a:r>
            <a:r>
              <a:rPr lang="en-GB" b="0" i="0" dirty="0">
                <a:effectLst/>
                <a:latin typeface="Arial"/>
                <a:cs typeface="Arial"/>
              </a:rPr>
              <a:t> not only for welcome week but once each term.</a:t>
            </a:r>
          </a:p>
          <a:p>
            <a:pPr>
              <a:lnSpc>
                <a:spcPct val="120000"/>
              </a:lnSpc>
            </a:pPr>
            <a:r>
              <a:rPr lang="en-GB" b="0" i="0" dirty="0">
                <a:effectLst/>
              </a:rPr>
              <a:t>Be consistent by using all available communication and advertising channels.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</a:rPr>
              <a:t>Highlight our dedication to inclusivity and accessibility in library services by collaborating and liaising with other departments within the University community.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004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EB70-30C6-46A2-9D32-5CB61FD6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551" y="2919067"/>
            <a:ext cx="6148754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Thank you for listening.</a:t>
            </a:r>
            <a:br>
              <a:rPr lang="en-GB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Your feedback is precious!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B827CF-1F9C-70CE-F2C9-93C893F481AF}"/>
              </a:ext>
            </a:extLst>
          </p:cNvPr>
          <p:cNvGrpSpPr/>
          <p:nvPr/>
        </p:nvGrpSpPr>
        <p:grpSpPr>
          <a:xfrm>
            <a:off x="9423918" y="223987"/>
            <a:ext cx="2592289" cy="1261760"/>
            <a:chOff x="6444208" y="381000"/>
            <a:chExt cx="2592289" cy="12617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CA124A8-A027-C719-D6B6-7D53394A67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44208" y="381000"/>
              <a:ext cx="2400757" cy="678545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33AF163-7A02-45C4-EEF3-E72EF3ACB830}"/>
                </a:ext>
              </a:extLst>
            </p:cNvPr>
            <p:cNvSpPr/>
            <p:nvPr userDrawn="1"/>
          </p:nvSpPr>
          <p:spPr>
            <a:xfrm>
              <a:off x="6444209" y="1146604"/>
              <a:ext cx="2592288" cy="496156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Academic Liaison Librarian Support</a:t>
              </a:r>
            </a:p>
            <a:p>
              <a:pPr algn="l"/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Email: 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  <a:hlinkClick r:id="rId4"/>
                </a:rPr>
                <a:t>librarians@beds.ac.uk</a:t>
              </a:r>
              <a:r>
                <a:rPr lang="en-GB" sz="1100" b="1" dirty="0">
                  <a:solidFill>
                    <a:srgbClr val="000000"/>
                  </a:solidFill>
                  <a:latin typeface="+mj-lt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4124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13581d54-bac9-4a8e-ad94-7f331c4d8e2b" xsi:nil="true"/>
    <Owner xmlns="13581d54-bac9-4a8e-ad94-7f331c4d8e2b">
      <UserInfo>
        <DisplayName/>
        <AccountId xsi:nil="true"/>
        <AccountType/>
      </UserInfo>
    </Owner>
    <Has_Teacher_Only_SectionGroup xmlns="13581d54-bac9-4a8e-ad94-7f331c4d8e2b" xsi:nil="true"/>
    <_activity xmlns="13581d54-bac9-4a8e-ad94-7f331c4d8e2b" xsi:nil="true"/>
    <Invited_Teachers xmlns="13581d54-bac9-4a8e-ad94-7f331c4d8e2b" xsi:nil="true"/>
    <NotebookType xmlns="13581d54-bac9-4a8e-ad94-7f331c4d8e2b" xsi:nil="true"/>
    <Is_Collaboration_Space_Locked xmlns="13581d54-bac9-4a8e-ad94-7f331c4d8e2b" xsi:nil="true"/>
    <Self_Registration_Enabled xmlns="13581d54-bac9-4a8e-ad94-7f331c4d8e2b" xsi:nil="true"/>
    <DefaultSectionNames xmlns="13581d54-bac9-4a8e-ad94-7f331c4d8e2b" xsi:nil="true"/>
    <Invited_Students xmlns="13581d54-bac9-4a8e-ad94-7f331c4d8e2b" xsi:nil="true"/>
    <FolderType xmlns="13581d54-bac9-4a8e-ad94-7f331c4d8e2b" xsi:nil="true"/>
    <Teachers xmlns="13581d54-bac9-4a8e-ad94-7f331c4d8e2b">
      <UserInfo>
        <DisplayName/>
        <AccountId xsi:nil="true"/>
        <AccountType/>
      </UserInfo>
    </Teachers>
    <Students xmlns="13581d54-bac9-4a8e-ad94-7f331c4d8e2b">
      <UserInfo>
        <DisplayName/>
        <AccountId xsi:nil="true"/>
        <AccountType/>
      </UserInfo>
    </Students>
    <Student_Groups xmlns="13581d54-bac9-4a8e-ad94-7f331c4d8e2b">
      <UserInfo>
        <DisplayName/>
        <AccountId xsi:nil="true"/>
        <AccountType/>
      </UserInfo>
    </Student_Groups>
    <Templates xmlns="13581d54-bac9-4a8e-ad94-7f331c4d8e2b" xsi:nil="true"/>
    <AppVersion xmlns="13581d54-bac9-4a8e-ad94-7f331c4d8e2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F2A5565ECE5E4CB180327B6925DA9F" ma:contentTypeVersion="31" ma:contentTypeDescription="Create a new document." ma:contentTypeScope="" ma:versionID="91cca9260fc6389647611c827d7dc62e">
  <xsd:schema xmlns:xsd="http://www.w3.org/2001/XMLSchema" xmlns:xs="http://www.w3.org/2001/XMLSchema" xmlns:p="http://schemas.microsoft.com/office/2006/metadata/properties" xmlns:ns3="13581d54-bac9-4a8e-ad94-7f331c4d8e2b" xmlns:ns4="5944506a-f8cb-43c5-9646-7375f873da4a" targetNamespace="http://schemas.microsoft.com/office/2006/metadata/properties" ma:root="true" ma:fieldsID="4237f676e619b95a42827f7a8bbe0e48" ns3:_="" ns4:_="">
    <xsd:import namespace="13581d54-bac9-4a8e-ad94-7f331c4d8e2b"/>
    <xsd:import namespace="5944506a-f8cb-43c5-9646-7375f873da4a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d54-bac9-4a8e-ad94-7f331c4d8e2b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1" nillable="true" ma:displayName="Tags" ma:internalName="MediaServiceAutoTags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7" nillable="true" ma:displayName="_activity" ma:hidden="true" ma:internalName="_activity">
      <xsd:simpleType>
        <xsd:restriction base="dms:Note"/>
      </xsd:simpleType>
    </xsd:element>
    <xsd:element name="MediaServiceObjectDetectorVersions" ma:index="3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4506a-f8cb-43c5-9646-7375f873da4a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B334E3-C352-4D08-A6F2-803400A89643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13581d54-bac9-4a8e-ad94-7f331c4d8e2b"/>
    <ds:schemaRef ds:uri="http://purl.org/dc/terms/"/>
    <ds:schemaRef ds:uri="5944506a-f8cb-43c5-9646-7375f873da4a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CEE8F35-0E70-446A-A9E0-0917C63BCC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AD9DA9-3974-4AE9-AC3A-A04C0112AC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581d54-bac9-4a8e-ad94-7f331c4d8e2b"/>
    <ds:schemaRef ds:uri="5944506a-f8cb-43c5-9646-7375f873da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1011</Words>
  <Application>Microsoft Office PowerPoint</Application>
  <PresentationFormat>Widescreen</PresentationFormat>
  <Paragraphs>122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Arial,Sans-Serif</vt:lpstr>
      <vt:lpstr>Calibri</vt:lpstr>
      <vt:lpstr>Calibri Light</vt:lpstr>
      <vt:lpstr>Söhne</vt:lpstr>
      <vt:lpstr>Office Theme</vt:lpstr>
      <vt:lpstr> Reflecting on a Library Resource Accessibility session for Neurodiverse Students  Sofia Mavrogeni Academic Liaison Librarian sofia.mavrogeni@beds.ac.uk   </vt:lpstr>
      <vt:lpstr>Background Information</vt:lpstr>
      <vt:lpstr>Purpose of this presentation</vt:lpstr>
      <vt:lpstr>What (The Experience)</vt:lpstr>
      <vt:lpstr>What (The Details)</vt:lpstr>
      <vt:lpstr>PowerPoint Presentation</vt:lpstr>
      <vt:lpstr>So What (Significance)</vt:lpstr>
      <vt:lpstr>So What (Analysis)</vt:lpstr>
      <vt:lpstr>So What (Student Impact)</vt:lpstr>
      <vt:lpstr>Now What</vt:lpstr>
      <vt:lpstr>Thank you for listening. Your feedback is precious!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Briggs</dc:creator>
  <cp:lastModifiedBy>Dawson,H</cp:lastModifiedBy>
  <cp:revision>74</cp:revision>
  <dcterms:created xsi:type="dcterms:W3CDTF">2020-06-01T10:39:55Z</dcterms:created>
  <dcterms:modified xsi:type="dcterms:W3CDTF">2023-11-09T09:21:24Z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0x010100EAF2A5565ECE5E4CB180327B6925DA9F</vt:lpwstr>
  </property>
  <property fmtid="{D5CDD505-2E9C-101B-9397-08002B2CF9AE}" pid="3" name="MediaServiceImageTags">
    <vt:lpwstr/>
  </property>
</Properties>
</file>