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74" r:id="rId5"/>
    <p:sldId id="276" r:id="rId6"/>
    <p:sldId id="259" r:id="rId7"/>
    <p:sldId id="275" r:id="rId8"/>
    <p:sldId id="290" r:id="rId9"/>
    <p:sldId id="291" r:id="rId10"/>
    <p:sldId id="292" r:id="rId11"/>
    <p:sldId id="293" r:id="rId12"/>
    <p:sldId id="277" r:id="rId13"/>
    <p:sldId id="262" r:id="rId14"/>
    <p:sldId id="294" r:id="rId15"/>
    <p:sldId id="268" r:id="rId16"/>
    <p:sldId id="269" r:id="rId17"/>
  </p:sldIdLst>
  <p:sldSz cx="12192000" cy="6858000"/>
  <p:notesSz cx="6797675" cy="9926638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8993"/>
    <a:srgbClr val="5CCCB0"/>
    <a:srgbClr val="D7CAE6"/>
    <a:srgbClr val="5C2E80"/>
    <a:srgbClr val="FFC2CA"/>
    <a:srgbClr val="F9ECB8"/>
    <a:srgbClr val="A3FBE5"/>
    <a:srgbClr val="BCAAD0"/>
    <a:srgbClr val="A38CBD"/>
    <a:srgbClr val="0FB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EB536-F596-B83A-2219-8C8C8718D488}" v="1810" dt="2025-11-25T13:40:35.049"/>
    <p1510:client id="{D66D05DB-91FC-4103-623F-0DC969177200}" v="69" dt="2025-11-25T21:23:48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EA931-4F1F-491A-947C-C30A899EAD8E}" type="datetimeFigureOut">
              <a:t>11/25/2025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ADBE-A29B-4E2A-8284-848BBE89805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12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789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109-580B-CCC4-E762-8379A7A3B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B28A7-243E-A740-6287-E5656D76B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6751A-164D-1726-CDB2-0C8D56A10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Vee: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D7545-402B-2A98-B197-5B54CA0AA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130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Vee</a:t>
            </a:r>
          </a:p>
          <a:p>
            <a:pPr marL="171450" indent="-171450">
              <a:buFont typeface="Symbol"/>
              <a:buChar char="•"/>
            </a:pPr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9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B349F-7C25-56B9-5622-0CF93686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82F27-8CF9-A8A0-498C-959C1EFF7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B0544-2889-9EE7-C495-7C53560AD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Ana</a:t>
            </a:r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AD103-9358-6A67-7164-9678ED304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10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1F2B7-9366-251B-B7DE-4B6C3C555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CA3CD-28AF-84D7-8509-F566914B7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916D4-CE21-9F69-9D64-6079115A2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Vee</a:t>
            </a:r>
          </a:p>
          <a:p>
            <a:pPr marL="171450" indent="-171450">
              <a:buFont typeface="Symbol"/>
              <a:buChar char="•"/>
            </a:pPr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AC61A-6733-FAD0-1AD0-291FFD55B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981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ED1D1-BA87-CABE-EB53-0FF1FD2B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70811-2EF8-7E50-013C-44C8D679A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5852D-49CB-14CF-FE3F-5908116B3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Ana</a:t>
            </a:r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34E73-19A8-8B06-7019-9985F4611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269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7F5BF-F036-0AA8-B8FA-DFDDCFC1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9D3DC-8851-7BB8-B85D-F4AF5E845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67CB6-BA4C-5099-F855-72C88FE81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Vee</a:t>
            </a:r>
          </a:p>
          <a:p>
            <a:pPr marL="171450" indent="-171450">
              <a:buFont typeface="Symbol"/>
              <a:buChar char="•"/>
            </a:pPr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59FA1-F2B4-45A9-AE83-4696D80AF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79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6CBFC-26CD-7512-CEA3-A9A6AAD4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3492D-26C2-D70F-4EB0-97B2BD8AB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0A557-F90E-82EA-4E57-71D84CC58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Madalene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FFDB9-CFC4-6C49-6E6D-3A614E298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60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Madalene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8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Madalene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28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59933-8426-A381-9425-67A4FE04F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BD054B-1376-6C37-779F-C25C58FBF1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CF8096-AFD0-2F88-A149-A64D3A853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Madalene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55AC4-9215-585F-B024-54F49FC975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660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AB688-E034-214E-CE67-C98DCF5E0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5CA32-A154-5A0B-8E0B-8234BA458C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3CCEF-9FCD-7307-64B5-D11964862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49D95-5505-376F-E202-4A98E1DC53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632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D7A54-A83F-8DEF-8116-F926D671F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26BCB-431C-3735-0B89-593BB076A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89A07-6EF3-B46C-1CC9-105E28EAD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CA331-8AB4-9CB3-E72A-CD5D7513B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ADBE-A29B-4E2A-8284-848BBE898053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19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734-015-9896-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dvance-he.ac.uk/knowledge-hub/students-partners-guidestudent-engagement-through-partnersh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71160" y="1964177"/>
            <a:ext cx="220841" cy="4893823"/>
            <a:chOff x="0" y="0"/>
            <a:chExt cx="87246" cy="19333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89236" y="2276078"/>
            <a:ext cx="8023271" cy="929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734"/>
              </a:lnSpc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Designing for Difference: 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algn="ctr">
              <a:lnSpc>
                <a:spcPts val="3734"/>
              </a:lnSpc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Co-creating a Sensory Guide to the Hive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 7"/>
          <p:cNvGrpSpPr/>
          <p:nvPr/>
        </p:nvGrpSpPr>
        <p:grpSpPr>
          <a:xfrm rot="16200000">
            <a:off x="3362623" y="-3148132"/>
            <a:ext cx="220841" cy="6517105"/>
            <a:chOff x="0" y="0"/>
            <a:chExt cx="87246" cy="25746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220841" cy="3238161"/>
            <a:chOff x="0" y="0"/>
            <a:chExt cx="87246" cy="12792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3190914"/>
            <a:ext cx="220841" cy="3682989"/>
            <a:chOff x="0" y="0"/>
            <a:chExt cx="87246" cy="145500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6" name="Group 16"/>
          <p:cNvGrpSpPr/>
          <p:nvPr/>
        </p:nvGrpSpPr>
        <p:grpSpPr>
          <a:xfrm rot="16200000">
            <a:off x="9351378" y="-2619782"/>
            <a:ext cx="220841" cy="5460405"/>
            <a:chOff x="0" y="0"/>
            <a:chExt cx="87246" cy="2157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71160" y="0"/>
            <a:ext cx="220841" cy="2008320"/>
            <a:chOff x="0" y="0"/>
            <a:chExt cx="87246" cy="7934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2" name="Group 22"/>
          <p:cNvGrpSpPr/>
          <p:nvPr/>
        </p:nvGrpSpPr>
        <p:grpSpPr>
          <a:xfrm rot="16200000">
            <a:off x="11740402" y="6516822"/>
            <a:ext cx="220841" cy="461515"/>
            <a:chOff x="0" y="0"/>
            <a:chExt cx="87246" cy="1823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5" name="Group 25"/>
          <p:cNvGrpSpPr/>
          <p:nvPr/>
        </p:nvGrpSpPr>
        <p:grpSpPr>
          <a:xfrm rot="16200000">
            <a:off x="1091436" y="5656145"/>
            <a:ext cx="220841" cy="2182871"/>
            <a:chOff x="0" y="0"/>
            <a:chExt cx="87246" cy="86236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8" name="Group 28"/>
          <p:cNvGrpSpPr/>
          <p:nvPr/>
        </p:nvGrpSpPr>
        <p:grpSpPr>
          <a:xfrm rot="16200000">
            <a:off x="6823924" y="2025171"/>
            <a:ext cx="220841" cy="9444819"/>
            <a:chOff x="0" y="0"/>
            <a:chExt cx="87246" cy="37312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31" name="AutoShape 31"/>
          <p:cNvSpPr/>
          <p:nvPr/>
        </p:nvSpPr>
        <p:spPr>
          <a:xfrm>
            <a:off x="5940897" y="3754119"/>
            <a:ext cx="310207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DBBB8A8E-7AD2-7C89-93B8-BAFF07622AAF}"/>
              </a:ext>
            </a:extLst>
          </p:cNvPr>
          <p:cNvSpPr txBox="1"/>
          <p:nvPr/>
        </p:nvSpPr>
        <p:spPr>
          <a:xfrm>
            <a:off x="519334" y="5156745"/>
            <a:ext cx="11129886" cy="136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734"/>
              </a:lnSpc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Canva Sans Bold"/>
              </a:rPr>
              <a:t>Victoria Collins</a:t>
            </a:r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3734"/>
              </a:lnSpc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Student Engagement Coordinator</a:t>
            </a:r>
          </a:p>
          <a:p>
            <a:pPr algn="ctr">
              <a:lnSpc>
                <a:spcPts val="3734"/>
              </a:lnSpc>
            </a:pP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University of Worcester Library Services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0AC771D2-A0D3-7106-D987-036835B64FAB}"/>
              </a:ext>
            </a:extLst>
          </p:cNvPr>
          <p:cNvSpPr txBox="1"/>
          <p:nvPr/>
        </p:nvSpPr>
        <p:spPr>
          <a:xfrm>
            <a:off x="1386842" y="3832037"/>
            <a:ext cx="9711394" cy="912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734"/>
              </a:lnSpc>
            </a:pPr>
            <a:r>
              <a:rPr lang="en-GB" sz="2000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  <a:sym typeface="Canva Sans Bold"/>
              </a:rPr>
              <a:t>ALISS Disability Champions Forum</a:t>
            </a:r>
            <a:endParaRPr lang="en-US" dirty="0"/>
          </a:p>
          <a:p>
            <a:pPr algn="ctr">
              <a:lnSpc>
                <a:spcPts val="3734"/>
              </a:lnSpc>
            </a:pPr>
            <a:r>
              <a:rPr lang="en-GB" sz="2000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25th November 2025</a:t>
            </a:r>
            <a:endParaRPr lang="en-GB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FEFB394-A6EC-D04B-6B13-696DFCB9B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10" y="227586"/>
            <a:ext cx="3208986" cy="14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41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0B82B1-086A-48F4-EEE0-4068C90CD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F3930-AF93-2549-0FF7-6674CA64C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9465"/>
            <a:ext cx="1122940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solidFill>
                  <a:srgbClr val="5C2E80"/>
                </a:solidFill>
                <a:latin typeface="ADLaM Display"/>
                <a:ea typeface="ADLaM Display"/>
                <a:cs typeface="Arial"/>
              </a:rPr>
              <a:t>Background to the Library Student Team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3282680C-2DE8-CB13-2772-17A77CAFB543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1160DCC-10E6-F4E0-8C1B-708CCC2EFF8D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4C6C1D86-3357-7335-8E5D-47D3801CCDCD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0" name="Group 7">
            <a:extLst>
              <a:ext uri="{FF2B5EF4-FFF2-40B4-BE49-F238E27FC236}">
                <a16:creationId xmlns:a16="http://schemas.microsoft.com/office/drawing/2014/main" id="{C402D8F5-579D-5844-AF3E-09CFCB1CA75F}"/>
              </a:ext>
            </a:extLst>
          </p:cNvPr>
          <p:cNvGrpSpPr/>
          <p:nvPr/>
        </p:nvGrpSpPr>
        <p:grpSpPr>
          <a:xfrm rot="16200000">
            <a:off x="3314403" y="-3196354"/>
            <a:ext cx="220841" cy="6613546"/>
            <a:chOff x="0" y="-38100"/>
            <a:chExt cx="87246" cy="2612759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15DCFC0-0392-5BE5-4ADB-A067B783927C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08208AE4-7A48-998D-8FAC-491EF2D6AD76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4" name="Group 10">
            <a:extLst>
              <a:ext uri="{FF2B5EF4-FFF2-40B4-BE49-F238E27FC236}">
                <a16:creationId xmlns:a16="http://schemas.microsoft.com/office/drawing/2014/main" id="{E426472F-94DF-B1FA-3CB3-98FEE82088C8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5632E4AA-3C9E-FFF6-5ED7-DDE0D32CAFCD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41C2DE89-DD62-584E-394C-57A7ECC281E4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8" name="Group 13">
            <a:extLst>
              <a:ext uri="{FF2B5EF4-FFF2-40B4-BE49-F238E27FC236}">
                <a16:creationId xmlns:a16="http://schemas.microsoft.com/office/drawing/2014/main" id="{C66861AA-3750-C7A9-3198-2540D745AEEC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68D2C4EB-3E11-A8F1-6205-6227DE1465BE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D42F847B-63E1-CA0A-51F2-67EF02EDE439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14DC3714-D646-5815-C0E8-4F94FB53A029}"/>
              </a:ext>
            </a:extLst>
          </p:cNvPr>
          <p:cNvGrpSpPr/>
          <p:nvPr/>
        </p:nvGrpSpPr>
        <p:grpSpPr>
          <a:xfrm rot="16200000">
            <a:off x="9303158" y="-2668004"/>
            <a:ext cx="220841" cy="5556846"/>
            <a:chOff x="0" y="-38100"/>
            <a:chExt cx="87246" cy="2195297"/>
          </a:xfrm>
        </p:grpSpPr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D6EA7EC4-8D54-336C-D458-99D748246356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18">
              <a:extLst>
                <a:ext uri="{FF2B5EF4-FFF2-40B4-BE49-F238E27FC236}">
                  <a16:creationId xmlns:a16="http://schemas.microsoft.com/office/drawing/2014/main" id="{57F8F678-E5F9-58BB-8788-D7F78358CB95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6" name="Group 19">
            <a:extLst>
              <a:ext uri="{FF2B5EF4-FFF2-40B4-BE49-F238E27FC236}">
                <a16:creationId xmlns:a16="http://schemas.microsoft.com/office/drawing/2014/main" id="{6DAC251F-757B-3469-F206-DD17ED9D6A58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2E0B0012-2B1F-08C1-5C9B-D164AD9615C7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295019D4-1615-CFDC-2F5D-7B8F250EC460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0" name="Group 25">
            <a:extLst>
              <a:ext uri="{FF2B5EF4-FFF2-40B4-BE49-F238E27FC236}">
                <a16:creationId xmlns:a16="http://schemas.microsoft.com/office/drawing/2014/main" id="{20B47836-8537-C674-6E10-AE8F036EF3DA}"/>
              </a:ext>
            </a:extLst>
          </p:cNvPr>
          <p:cNvGrpSpPr/>
          <p:nvPr/>
        </p:nvGrpSpPr>
        <p:grpSpPr>
          <a:xfrm rot="16200000">
            <a:off x="1043216" y="5607926"/>
            <a:ext cx="220841" cy="2279312"/>
            <a:chOff x="0" y="-38100"/>
            <a:chExt cx="87246" cy="900469"/>
          </a:xfrm>
        </p:grpSpPr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F2774022-246E-E219-4E07-DA79281F1579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97AABB75-32F1-A2F5-5B51-9E2634A50C2D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4" name="Group 28">
            <a:extLst>
              <a:ext uri="{FF2B5EF4-FFF2-40B4-BE49-F238E27FC236}">
                <a16:creationId xmlns:a16="http://schemas.microsoft.com/office/drawing/2014/main" id="{52ED59D3-996C-616D-0CA7-F21F48C7E684}"/>
              </a:ext>
            </a:extLst>
          </p:cNvPr>
          <p:cNvGrpSpPr/>
          <p:nvPr/>
        </p:nvGrpSpPr>
        <p:grpSpPr>
          <a:xfrm rot="16200000">
            <a:off x="6775704" y="1976952"/>
            <a:ext cx="220841" cy="9541260"/>
            <a:chOff x="0" y="-38100"/>
            <a:chExt cx="87246" cy="3769386"/>
          </a:xfrm>
        </p:grpSpPr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93ACC8E6-F45F-FC51-6CFD-B37BC68C7E5D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DA39D748-C64B-5D3D-AC62-9995035B9960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8" name="Group 22">
            <a:extLst>
              <a:ext uri="{FF2B5EF4-FFF2-40B4-BE49-F238E27FC236}">
                <a16:creationId xmlns:a16="http://schemas.microsoft.com/office/drawing/2014/main" id="{0E9997FC-E744-8A71-2AB5-1C9C5837F2AB}"/>
              </a:ext>
            </a:extLst>
          </p:cNvPr>
          <p:cNvGrpSpPr/>
          <p:nvPr/>
        </p:nvGrpSpPr>
        <p:grpSpPr>
          <a:xfrm rot="16200000">
            <a:off x="11692182" y="6468603"/>
            <a:ext cx="220841" cy="557956"/>
            <a:chOff x="0" y="-38100"/>
            <a:chExt cx="87246" cy="220427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F53BB4E3-E8DC-A5E7-78FE-B2C344BEF66E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082D5BBA-54FA-3199-F259-37E9A5BCC3B8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3" name="Picture 2" descr="A group of bees in a black hoodie&#10;&#10;AI-generated content may be incorrect.">
            <a:extLst>
              <a:ext uri="{FF2B5EF4-FFF2-40B4-BE49-F238E27FC236}">
                <a16:creationId xmlns:a16="http://schemas.microsoft.com/office/drawing/2014/main" id="{7E97BA86-E45D-6801-89B6-EE9A5A739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292" t="-256" r="-1107" b="50256"/>
          <a:stretch>
            <a:fillRect/>
          </a:stretch>
        </p:blipFill>
        <p:spPr>
          <a:xfrm>
            <a:off x="596486" y="3601082"/>
            <a:ext cx="2554255" cy="2784277"/>
          </a:xfrm>
          <a:prstGeom prst="rect">
            <a:avLst/>
          </a:prstGeom>
        </p:spPr>
      </p:pic>
      <p:pic>
        <p:nvPicPr>
          <p:cNvPr id="4" name="Picture 3" descr="A group of bees in a black hoodie&#10;&#10;AI-generated content may be incorrect.">
            <a:extLst>
              <a:ext uri="{FF2B5EF4-FFF2-40B4-BE49-F238E27FC236}">
                <a16:creationId xmlns:a16="http://schemas.microsoft.com/office/drawing/2014/main" id="{F1A76E4F-AAA2-CD63-E485-C5BC62CAB2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" r="42836" b="41840"/>
          <a:stretch>
            <a:fillRect/>
          </a:stretch>
        </p:blipFill>
        <p:spPr>
          <a:xfrm>
            <a:off x="833437" y="1242918"/>
            <a:ext cx="2432040" cy="243612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DA77F5-F0EC-3BEC-8C71-52BA9DBF1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7717" y="1273394"/>
            <a:ext cx="7999563" cy="39343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2016: The Bees: Volunteer Library Representatives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2018-2022: Mystery Shoppers hired to contribute the student voice to our Customer Service Excellence (CSE) accreditation 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2022: Launch of the Library Student Team</a:t>
            </a:r>
          </a:p>
          <a:p>
            <a:pPr marL="0" indent="0">
              <a:lnSpc>
                <a:spcPct val="200000"/>
              </a:lnSpc>
              <a:buNone/>
            </a:pPr>
            <a:endParaRPr lang="en-GB"/>
          </a:p>
        </p:txBody>
      </p:sp>
      <p:pic>
        <p:nvPicPr>
          <p:cNvPr id="7" name="Picture 6" descr="Customer Service Excellence | Students - UCL – University College London">
            <a:extLst>
              <a:ext uri="{FF2B5EF4-FFF2-40B4-BE49-F238E27FC236}">
                <a16:creationId xmlns:a16="http://schemas.microsoft.com/office/drawing/2014/main" id="{2297ED8F-17B5-852E-CD07-3D0AEDF425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05" t="1234" r="16071" b="3704"/>
          <a:stretch>
            <a:fillRect/>
          </a:stretch>
        </p:blipFill>
        <p:spPr>
          <a:xfrm>
            <a:off x="3420992" y="4991873"/>
            <a:ext cx="1679653" cy="111252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Content Placeholder 3" descr="A purple and white rectangular sign&#10;&#10;AI-generated content may be incorrect.">
            <a:extLst>
              <a:ext uri="{FF2B5EF4-FFF2-40B4-BE49-F238E27FC236}">
                <a16:creationId xmlns:a16="http://schemas.microsoft.com/office/drawing/2014/main" id="{7CF43C93-265C-FD47-9B77-7A3B4E60B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669" y="4899276"/>
            <a:ext cx="2473414" cy="1102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5DDA24-3D20-673B-854A-531875B7CFBC}"/>
              </a:ext>
            </a:extLst>
          </p:cNvPr>
          <p:cNvSpPr txBox="1"/>
          <p:nvPr/>
        </p:nvSpPr>
        <p:spPr>
          <a:xfrm>
            <a:off x="5286414" y="6002686"/>
            <a:ext cx="29839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/>
              <a:t>Manchester </a:t>
            </a:r>
          </a:p>
          <a:p>
            <a:pPr algn="ctr"/>
            <a:r>
              <a:rPr lang="en-GB"/>
              <a:t>Library Student Team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7F187E-5843-1082-9B32-EE30F3D4413D}"/>
              </a:ext>
            </a:extLst>
          </p:cNvPr>
          <p:cNvGrpSpPr/>
          <p:nvPr/>
        </p:nvGrpSpPr>
        <p:grpSpPr>
          <a:xfrm>
            <a:off x="8018821" y="4797679"/>
            <a:ext cx="2983922" cy="1827680"/>
            <a:chOff x="8341535" y="1674355"/>
            <a:chExt cx="2983922" cy="1827680"/>
          </a:xfrm>
        </p:grpSpPr>
        <p:pic>
          <p:nvPicPr>
            <p:cNvPr id="17" name="Picture 16" descr="A logo of a university&#10;&#10;AI-generated content may be incorrect.">
              <a:extLst>
                <a:ext uri="{FF2B5EF4-FFF2-40B4-BE49-F238E27FC236}">
                  <a16:creationId xmlns:a16="http://schemas.microsoft.com/office/drawing/2014/main" id="{47961348-8E51-A545-9A41-DD8875D1A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8333" y="1674355"/>
              <a:ext cx="2241491" cy="109897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37982D-10B7-59C3-8D3E-BBB3163EAAC3}"/>
                </a:ext>
              </a:extLst>
            </p:cNvPr>
            <p:cNvSpPr txBox="1"/>
            <p:nvPr/>
          </p:nvSpPr>
          <p:spPr>
            <a:xfrm>
              <a:off x="8341535" y="2855704"/>
              <a:ext cx="2983922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/>
                <a:t>Warwick </a:t>
              </a:r>
            </a:p>
            <a:p>
              <a:pPr algn="ctr"/>
              <a:r>
                <a:rPr lang="en-GB"/>
                <a:t>Library Associates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752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A8893-ACE6-893C-8149-AC3B4B75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31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rial"/>
              </a:rPr>
              <a:t>The shift in approach: from consultants to co-creators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799D3B-BF7C-1514-3B53-EF3C69FC8601}"/>
              </a:ext>
            </a:extLst>
          </p:cNvPr>
          <p:cNvGrpSpPr/>
          <p:nvPr/>
        </p:nvGrpSpPr>
        <p:grpSpPr>
          <a:xfrm>
            <a:off x="626505" y="2437360"/>
            <a:ext cx="11052522" cy="2863459"/>
            <a:chOff x="431074" y="3845066"/>
            <a:chExt cx="11376652" cy="286345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BDEB3D8-63C5-DDB7-525C-8AFFFCCFF0B7}"/>
                </a:ext>
              </a:extLst>
            </p:cNvPr>
            <p:cNvSpPr/>
            <p:nvPr/>
          </p:nvSpPr>
          <p:spPr>
            <a:xfrm>
              <a:off x="431074" y="3845066"/>
              <a:ext cx="11207932" cy="2863459"/>
            </a:xfrm>
            <a:prstGeom prst="rect">
              <a:avLst/>
            </a:prstGeom>
            <a:solidFill>
              <a:srgbClr val="6600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677B0C-3367-B844-5D5F-3EE98E1B0E62}"/>
                </a:ext>
              </a:extLst>
            </p:cNvPr>
            <p:cNvSpPr txBox="1"/>
            <p:nvPr/>
          </p:nvSpPr>
          <p:spPr>
            <a:xfrm>
              <a:off x="599794" y="5732561"/>
              <a:ext cx="1120793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>
                  <a:solidFill>
                    <a:srgbClr val="FFFFFF"/>
                  </a:solidFill>
                </a:rPr>
                <a:t>“students are experts in the experience of being students” (Healey and Healey, 2019, p. 9)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7490F1-AC19-68B0-D461-96D9889328C9}"/>
                </a:ext>
              </a:extLst>
            </p:cNvPr>
            <p:cNvSpPr txBox="1"/>
            <p:nvPr/>
          </p:nvSpPr>
          <p:spPr>
            <a:xfrm>
              <a:off x="599794" y="4041742"/>
              <a:ext cx="100455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>
                  <a:solidFill>
                    <a:srgbClr val="FFFFFF"/>
                  </a:solidFill>
                </a:rPr>
                <a:t>“from consultants to co-creators and true partners” (Blake, 2020, p. 426)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04DD0C-F7DF-E664-5C9D-EBA1785BF6E6}"/>
                </a:ext>
              </a:extLst>
            </p:cNvPr>
            <p:cNvSpPr txBox="1"/>
            <p:nvPr/>
          </p:nvSpPr>
          <p:spPr>
            <a:xfrm>
              <a:off x="638985" y="4666508"/>
              <a:ext cx="108411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>
                  <a:solidFill>
                    <a:srgbClr val="FFFFFF"/>
                  </a:solidFill>
                </a:rPr>
                <a:t>“the importance of building trust between staff and students within partnerships; in sharing and creating goals” (Bovill et al., 2016, p. 205)</a:t>
              </a:r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28544A22-6B75-F4EB-1D7E-761487E32ECC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A4186B2E-CE08-3AC1-5BAD-8BA852DF7EDF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3E77166-F0AE-59E4-B74F-7F83FBB5D9B7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0" name="Group 7">
            <a:extLst>
              <a:ext uri="{FF2B5EF4-FFF2-40B4-BE49-F238E27FC236}">
                <a16:creationId xmlns:a16="http://schemas.microsoft.com/office/drawing/2014/main" id="{28BDA441-7F4D-135A-173D-BD00308614A1}"/>
              </a:ext>
            </a:extLst>
          </p:cNvPr>
          <p:cNvGrpSpPr/>
          <p:nvPr/>
        </p:nvGrpSpPr>
        <p:grpSpPr>
          <a:xfrm rot="16200000">
            <a:off x="3314403" y="-3196354"/>
            <a:ext cx="220841" cy="6613546"/>
            <a:chOff x="0" y="-38100"/>
            <a:chExt cx="87246" cy="2612759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03893C7-C7CD-B9F3-8FAD-6B1548357584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1DB07F68-46DC-A47B-206E-28429F864AFE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4" name="Group 10">
            <a:extLst>
              <a:ext uri="{FF2B5EF4-FFF2-40B4-BE49-F238E27FC236}">
                <a16:creationId xmlns:a16="http://schemas.microsoft.com/office/drawing/2014/main" id="{A3EF9719-65F0-F878-6005-AE9DA6C582D7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D3255888-6E1A-81B5-ED27-52759C26FC03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CB893253-FD4D-74B0-55B2-C41B9B9D8E59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8" name="Group 13">
            <a:extLst>
              <a:ext uri="{FF2B5EF4-FFF2-40B4-BE49-F238E27FC236}">
                <a16:creationId xmlns:a16="http://schemas.microsoft.com/office/drawing/2014/main" id="{93E5FF15-C54D-E79C-93B0-DC1D6BB4658D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A7E10391-D5B5-72B3-7DCF-B415169539AC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D4BE92BB-9234-48A0-588D-220F1DE446CE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147BA616-07EC-433C-9DC0-862C733306F7}"/>
              </a:ext>
            </a:extLst>
          </p:cNvPr>
          <p:cNvGrpSpPr/>
          <p:nvPr/>
        </p:nvGrpSpPr>
        <p:grpSpPr>
          <a:xfrm rot="16200000">
            <a:off x="9303158" y="-2668004"/>
            <a:ext cx="220841" cy="5556846"/>
            <a:chOff x="0" y="-38100"/>
            <a:chExt cx="87246" cy="2195297"/>
          </a:xfrm>
        </p:grpSpPr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D8094F29-C488-EE1A-77CF-82C9F80EC307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18">
              <a:extLst>
                <a:ext uri="{FF2B5EF4-FFF2-40B4-BE49-F238E27FC236}">
                  <a16:creationId xmlns:a16="http://schemas.microsoft.com/office/drawing/2014/main" id="{4BA422C3-D3BC-A2A4-F7A3-87194280FD2B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6" name="Group 19">
            <a:extLst>
              <a:ext uri="{FF2B5EF4-FFF2-40B4-BE49-F238E27FC236}">
                <a16:creationId xmlns:a16="http://schemas.microsoft.com/office/drawing/2014/main" id="{69D14F1D-2ECB-AF38-2786-AF7C9F18B6DE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CFDFCE08-4585-D48A-983F-9164B8896AAD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BC5A0DA3-33A0-8BA3-198A-D73F4036463B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0" name="Group 25">
            <a:extLst>
              <a:ext uri="{FF2B5EF4-FFF2-40B4-BE49-F238E27FC236}">
                <a16:creationId xmlns:a16="http://schemas.microsoft.com/office/drawing/2014/main" id="{A9E7CB9B-4611-851A-960B-01D1885A409F}"/>
              </a:ext>
            </a:extLst>
          </p:cNvPr>
          <p:cNvGrpSpPr/>
          <p:nvPr/>
        </p:nvGrpSpPr>
        <p:grpSpPr>
          <a:xfrm rot="16200000">
            <a:off x="1043216" y="5607926"/>
            <a:ext cx="220841" cy="2279312"/>
            <a:chOff x="0" y="-38100"/>
            <a:chExt cx="87246" cy="900469"/>
          </a:xfrm>
        </p:grpSpPr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2BDDF407-837E-54FB-9F3B-0D7B911756AD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5ED8C0F2-163C-8DD4-C1EA-12C48BC8D33D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4" name="Group 28">
            <a:extLst>
              <a:ext uri="{FF2B5EF4-FFF2-40B4-BE49-F238E27FC236}">
                <a16:creationId xmlns:a16="http://schemas.microsoft.com/office/drawing/2014/main" id="{EABD4F3A-C92D-1184-E2A5-6A07F74EE26D}"/>
              </a:ext>
            </a:extLst>
          </p:cNvPr>
          <p:cNvGrpSpPr/>
          <p:nvPr/>
        </p:nvGrpSpPr>
        <p:grpSpPr>
          <a:xfrm rot="16200000">
            <a:off x="6775704" y="1976952"/>
            <a:ext cx="220841" cy="9541260"/>
            <a:chOff x="0" y="-38100"/>
            <a:chExt cx="87246" cy="3769386"/>
          </a:xfrm>
        </p:grpSpPr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F09E6A7E-901E-194E-6F14-24FD518F512D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7E6F8B9B-5E9E-1125-39F5-05E6926809AF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8" name="Group 22">
            <a:extLst>
              <a:ext uri="{FF2B5EF4-FFF2-40B4-BE49-F238E27FC236}">
                <a16:creationId xmlns:a16="http://schemas.microsoft.com/office/drawing/2014/main" id="{E870EFD3-B639-B8C2-0474-0F21A8DAAB03}"/>
              </a:ext>
            </a:extLst>
          </p:cNvPr>
          <p:cNvGrpSpPr/>
          <p:nvPr/>
        </p:nvGrpSpPr>
        <p:grpSpPr>
          <a:xfrm rot="16200000">
            <a:off x="11692182" y="6468603"/>
            <a:ext cx="220841" cy="557956"/>
            <a:chOff x="0" y="-38100"/>
            <a:chExt cx="87246" cy="220427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5D70C18E-5D31-7380-B26C-A08F35E3488C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12907AC9-FDD5-8799-AEF0-165C30BBCFC4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</p:spTree>
    <p:extLst>
      <p:ext uri="{BB962C8B-B14F-4D97-AF65-F5344CB8AC3E}">
        <p14:creationId xmlns:p14="http://schemas.microsoft.com/office/powerpoint/2010/main" val="60581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57F24-0AA4-72DA-AB54-6FC1EF36E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8BCF-F10A-BCAA-3706-F23E7805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07" y="245105"/>
            <a:ext cx="8944925" cy="116178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3200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The Origins of the Sensory Guide</a:t>
            </a:r>
            <a:endParaRPr lang="en-US" dirty="0"/>
          </a:p>
        </p:txBody>
      </p:sp>
      <p:pic>
        <p:nvPicPr>
          <p:cNvPr id="6" name="Graphic 5" descr="An organic corner shape">
            <a:extLst>
              <a:ext uri="{FF2B5EF4-FFF2-40B4-BE49-F238E27FC236}">
                <a16:creationId xmlns:a16="http://schemas.microsoft.com/office/drawing/2014/main" id="{83343975-DE3F-4EC3-0FCD-E97A6100A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8708326" y="-18161"/>
            <a:ext cx="3496349" cy="34505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CD3AED-26E1-A972-EC18-1F88405A9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50013" t="34639" r="22527" b="20855"/>
          <a:stretch>
            <a:fillRect/>
          </a:stretch>
        </p:blipFill>
        <p:spPr>
          <a:xfrm>
            <a:off x="527522" y="1159098"/>
            <a:ext cx="5043556" cy="456544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93070AE-BBDE-8FEA-4430-938E0041BF7B}"/>
              </a:ext>
            </a:extLst>
          </p:cNvPr>
          <p:cNvSpPr txBox="1"/>
          <p:nvPr/>
        </p:nvSpPr>
        <p:spPr>
          <a:xfrm>
            <a:off x="5575966" y="1713671"/>
            <a:ext cx="557303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5CCCB0"/>
                </a:solidFill>
                <a:latin typeface="Aptos Display"/>
                <a:ea typeface="+mn-lt"/>
                <a:cs typeface="+mn-lt"/>
              </a:rPr>
              <a:t>Initial prompt created from our student engagement and EDI priorities for the year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Aptos Display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FBDDF"/>
                </a:solidFill>
                <a:latin typeface="Aptos Display"/>
                <a:ea typeface="+mn-lt"/>
                <a:cs typeface="+mn-lt"/>
              </a:rPr>
              <a:t>Project proposed and developed by students who identified a gap in support for neurodiverse and anxious users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Aptos Display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A38CBD"/>
                </a:solidFill>
                <a:latin typeface="Aptos Display"/>
                <a:ea typeface="+mn-lt"/>
                <a:cs typeface="+mn-lt"/>
              </a:rPr>
              <a:t>Shaped by inclusive practice, drawing on principles that make spaces easier to navigate for everyone</a:t>
            </a:r>
            <a:endParaRPr lang="en-US" sz="2400">
              <a:solidFill>
                <a:srgbClr val="A38CBD"/>
              </a:solidFill>
              <a:latin typeface="Aptos Display"/>
            </a:endParaRPr>
          </a:p>
        </p:txBody>
      </p:sp>
      <p:pic>
        <p:nvPicPr>
          <p:cNvPr id="4" name="Graphic 3" descr="An organic corner shape">
            <a:extLst>
              <a:ext uri="{FF2B5EF4-FFF2-40B4-BE49-F238E27FC236}">
                <a16:creationId xmlns:a16="http://schemas.microsoft.com/office/drawing/2014/main" id="{2317910A-AB9A-DD19-CFEF-56762C56F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2020018"/>
            <a:ext cx="4845170" cy="484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36201-D58D-6D3B-FA23-CD51E0A20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6D1B-555C-E9B9-E532-E944D9F0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31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rial"/>
              </a:rPr>
              <a:t>Intention for the guide</a:t>
            </a:r>
            <a:endParaRPr lang="en-US" dirty="0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44101AE3-04B8-BC97-477C-0FA709074332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38340D4C-43C2-4535-5F41-CA2DF5BC08C6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86D5AD9-838B-3604-1028-A92AE25DB67B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0" name="Group 7">
            <a:extLst>
              <a:ext uri="{FF2B5EF4-FFF2-40B4-BE49-F238E27FC236}">
                <a16:creationId xmlns:a16="http://schemas.microsoft.com/office/drawing/2014/main" id="{D469CA05-EBAF-D7C0-D123-B5FDB5FDBDEF}"/>
              </a:ext>
            </a:extLst>
          </p:cNvPr>
          <p:cNvGrpSpPr/>
          <p:nvPr/>
        </p:nvGrpSpPr>
        <p:grpSpPr>
          <a:xfrm rot="16200000">
            <a:off x="3314403" y="-3196354"/>
            <a:ext cx="220841" cy="6613546"/>
            <a:chOff x="0" y="-38100"/>
            <a:chExt cx="87246" cy="2612759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512326C-D76A-8A5F-0BE7-C2197B8387AF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F1AE903E-BF0C-A5BA-1F32-5EDE9915D7AD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4" name="Group 10">
            <a:extLst>
              <a:ext uri="{FF2B5EF4-FFF2-40B4-BE49-F238E27FC236}">
                <a16:creationId xmlns:a16="http://schemas.microsoft.com/office/drawing/2014/main" id="{E9E3FF21-95DC-E06A-6AB0-C4EF0C9446B6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58C3E42-2FD1-E9D7-6648-AC19CEF4DF6B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6C0AE02D-2D1C-6770-6BA4-627B1C8D1A04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8" name="Group 13">
            <a:extLst>
              <a:ext uri="{FF2B5EF4-FFF2-40B4-BE49-F238E27FC236}">
                <a16:creationId xmlns:a16="http://schemas.microsoft.com/office/drawing/2014/main" id="{3B3A717A-AC25-BD2B-FCEB-10CE39AFE46D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0B9AF62B-CBDA-BAD9-7457-029CC76C7949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292222C9-C9FF-0C96-5036-E75601B339F2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3A740992-0D37-5171-D689-5DB80ADD8EB2}"/>
              </a:ext>
            </a:extLst>
          </p:cNvPr>
          <p:cNvGrpSpPr/>
          <p:nvPr/>
        </p:nvGrpSpPr>
        <p:grpSpPr>
          <a:xfrm rot="16200000">
            <a:off x="9303158" y="-2668004"/>
            <a:ext cx="220841" cy="5556846"/>
            <a:chOff x="0" y="-38100"/>
            <a:chExt cx="87246" cy="2195297"/>
          </a:xfrm>
        </p:grpSpPr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CBC184B-4344-4317-52F0-42FF1C0F116A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18">
              <a:extLst>
                <a:ext uri="{FF2B5EF4-FFF2-40B4-BE49-F238E27FC236}">
                  <a16:creationId xmlns:a16="http://schemas.microsoft.com/office/drawing/2014/main" id="{50DAA3EE-5CE7-4C5E-43B2-DED45C30B175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6" name="Group 19">
            <a:extLst>
              <a:ext uri="{FF2B5EF4-FFF2-40B4-BE49-F238E27FC236}">
                <a16:creationId xmlns:a16="http://schemas.microsoft.com/office/drawing/2014/main" id="{2075EFCF-AFDF-7A65-285F-F66E4AFB4983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E937E614-9E72-275F-23A3-A23940A21FA7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5145DF50-D5D2-5DD4-858F-93C7DFB8AA17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0" name="Group 25">
            <a:extLst>
              <a:ext uri="{FF2B5EF4-FFF2-40B4-BE49-F238E27FC236}">
                <a16:creationId xmlns:a16="http://schemas.microsoft.com/office/drawing/2014/main" id="{FF5C1890-A51E-FDB3-A4B2-0A43A8B90E48}"/>
              </a:ext>
            </a:extLst>
          </p:cNvPr>
          <p:cNvGrpSpPr/>
          <p:nvPr/>
        </p:nvGrpSpPr>
        <p:grpSpPr>
          <a:xfrm rot="16200000">
            <a:off x="1043216" y="5607926"/>
            <a:ext cx="220841" cy="2279312"/>
            <a:chOff x="0" y="-38100"/>
            <a:chExt cx="87246" cy="900469"/>
          </a:xfrm>
        </p:grpSpPr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DE370EE2-14EC-3830-A644-E0D722AE4AC5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AA970AD7-F0E2-2863-CA5E-3905C6EA6B44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4" name="Group 28">
            <a:extLst>
              <a:ext uri="{FF2B5EF4-FFF2-40B4-BE49-F238E27FC236}">
                <a16:creationId xmlns:a16="http://schemas.microsoft.com/office/drawing/2014/main" id="{25B410BE-A8CB-E512-0D7C-6A3DDE4B0298}"/>
              </a:ext>
            </a:extLst>
          </p:cNvPr>
          <p:cNvGrpSpPr/>
          <p:nvPr/>
        </p:nvGrpSpPr>
        <p:grpSpPr>
          <a:xfrm rot="16200000">
            <a:off x="6775704" y="1976952"/>
            <a:ext cx="220841" cy="9541260"/>
            <a:chOff x="0" y="-38100"/>
            <a:chExt cx="87246" cy="3769386"/>
          </a:xfrm>
        </p:grpSpPr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E5384BCF-2020-9F8C-E0F3-D7AB39F7B295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83CC8400-9241-4836-F114-52C0E23E7C92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8" name="Group 22">
            <a:extLst>
              <a:ext uri="{FF2B5EF4-FFF2-40B4-BE49-F238E27FC236}">
                <a16:creationId xmlns:a16="http://schemas.microsoft.com/office/drawing/2014/main" id="{4A9477ED-0D73-5C40-2116-CC883B1C5976}"/>
              </a:ext>
            </a:extLst>
          </p:cNvPr>
          <p:cNvGrpSpPr/>
          <p:nvPr/>
        </p:nvGrpSpPr>
        <p:grpSpPr>
          <a:xfrm rot="16200000">
            <a:off x="11692182" y="6468603"/>
            <a:ext cx="220841" cy="557956"/>
            <a:chOff x="0" y="-38100"/>
            <a:chExt cx="87246" cy="220427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3EE52CC-772E-5678-AA85-334657E19434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7C5D69DA-30F7-0994-1740-D9E485DE7D54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3678C4-4A33-77D2-8E08-4428B8B737A9}"/>
              </a:ext>
            </a:extLst>
          </p:cNvPr>
          <p:cNvSpPr/>
          <p:nvPr/>
        </p:nvSpPr>
        <p:spPr>
          <a:xfrm>
            <a:off x="2146300" y="1943100"/>
            <a:ext cx="7899400" cy="495300"/>
          </a:xfrm>
          <a:prstGeom prst="roundRect">
            <a:avLst/>
          </a:prstGeom>
          <a:solidFill>
            <a:srgbClr val="FFC2CA"/>
          </a:solidFill>
          <a:ln>
            <a:solidFill>
              <a:srgbClr val="FFC2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Reduce sensory overload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2F8596-E028-41CC-02E5-EB7463E2A9C4}"/>
              </a:ext>
            </a:extLst>
          </p:cNvPr>
          <p:cNvSpPr/>
          <p:nvPr/>
        </p:nvSpPr>
        <p:spPr>
          <a:xfrm>
            <a:off x="2134754" y="2601190"/>
            <a:ext cx="7899400" cy="495300"/>
          </a:xfrm>
          <a:prstGeom prst="roundRect">
            <a:avLst/>
          </a:prstGeom>
          <a:solidFill>
            <a:srgbClr val="BCAA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Reduce library anxiety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CCA8C04-CB3F-B43E-03B1-97997B612881}"/>
              </a:ext>
            </a:extLst>
          </p:cNvPr>
          <p:cNvSpPr/>
          <p:nvPr/>
        </p:nvSpPr>
        <p:spPr>
          <a:xfrm>
            <a:off x="2146299" y="3224644"/>
            <a:ext cx="7899400" cy="495300"/>
          </a:xfrm>
          <a:prstGeom prst="roundRect">
            <a:avLst/>
          </a:prstGeom>
          <a:solidFill>
            <a:srgbClr val="A3FB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 expectations clearly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89ADFCC-9470-C888-6572-7F06EB4BFF68}"/>
              </a:ext>
            </a:extLst>
          </p:cNvPr>
          <p:cNvSpPr/>
          <p:nvPr/>
        </p:nvSpPr>
        <p:spPr>
          <a:xfrm>
            <a:off x="2146298" y="3859644"/>
            <a:ext cx="7899400" cy="495300"/>
          </a:xfrm>
          <a:prstGeom prst="roundRect">
            <a:avLst/>
          </a:prstGeom>
          <a:solidFill>
            <a:srgbClr val="BCAA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Give students control and choice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D3DA1E-377E-A8D8-FE2F-9B73679AF962}"/>
              </a:ext>
            </a:extLst>
          </p:cNvPr>
          <p:cNvSpPr/>
          <p:nvPr/>
        </p:nvSpPr>
        <p:spPr>
          <a:xfrm>
            <a:off x="2134753" y="4506189"/>
            <a:ext cx="7899400" cy="495300"/>
          </a:xfrm>
          <a:prstGeom prst="roundRect">
            <a:avLst/>
          </a:prstGeom>
          <a:solidFill>
            <a:srgbClr val="F9E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Make The Hive feel welcoming and predictable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E10E3C1-34C2-475E-33D5-AE6EA5294232}"/>
              </a:ext>
            </a:extLst>
          </p:cNvPr>
          <p:cNvSpPr/>
          <p:nvPr/>
        </p:nvSpPr>
        <p:spPr>
          <a:xfrm>
            <a:off x="2157845" y="5175827"/>
            <a:ext cx="7899400" cy="495300"/>
          </a:xfrm>
          <a:prstGeom prst="roundRect">
            <a:avLst/>
          </a:prstGeom>
          <a:solidFill>
            <a:srgbClr val="FFC2CA"/>
          </a:solidFill>
          <a:ln>
            <a:solidFill>
              <a:srgbClr val="FFC2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spcBef>
                <a:spcPts val="500"/>
              </a:spcBef>
              <a:buFont typeface="Arial"/>
              <a:buChar char="•"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Accessible in multiple formats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03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D916D-58F6-532C-6AD5-412EC79E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08B40-6AAB-8220-F671-E13DBA92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07" y="245105"/>
            <a:ext cx="8944925" cy="116178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3200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The student-led production process</a:t>
            </a:r>
            <a:endParaRPr lang="en-US" dirty="0"/>
          </a:p>
        </p:txBody>
      </p:sp>
      <p:pic>
        <p:nvPicPr>
          <p:cNvPr id="6" name="Graphic 5" descr="An organic corner shape">
            <a:extLst>
              <a:ext uri="{FF2B5EF4-FFF2-40B4-BE49-F238E27FC236}">
                <a16:creationId xmlns:a16="http://schemas.microsoft.com/office/drawing/2014/main" id="{DF4C0104-C580-0F8D-ED2E-D65966ED8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8708326" y="-18161"/>
            <a:ext cx="3496349" cy="345056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F7ED7B-03C9-CE71-8BD4-23841A3025C7}"/>
              </a:ext>
            </a:extLst>
          </p:cNvPr>
          <p:cNvSpPr txBox="1"/>
          <p:nvPr/>
        </p:nvSpPr>
        <p:spPr>
          <a:xfrm>
            <a:off x="1130965" y="1563579"/>
            <a:ext cx="63812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5CCCB0"/>
                </a:solidFill>
                <a:latin typeface="Aptos Display"/>
                <a:ea typeface="+mn-lt"/>
                <a:cs typeface="+mn-lt"/>
              </a:rPr>
              <a:t>Student Brainstorming and Consultation phase</a:t>
            </a:r>
            <a:endParaRPr lang="en-US" sz="2400" dirty="0">
              <a:solidFill>
                <a:srgbClr val="A38CBD"/>
              </a:solidFill>
              <a:latin typeface="Aptos Display"/>
            </a:endParaRPr>
          </a:p>
        </p:txBody>
      </p:sp>
      <p:pic>
        <p:nvPicPr>
          <p:cNvPr id="4" name="Graphic 3" descr="An organic corner shape">
            <a:extLst>
              <a:ext uri="{FF2B5EF4-FFF2-40B4-BE49-F238E27FC236}">
                <a16:creationId xmlns:a16="http://schemas.microsoft.com/office/drawing/2014/main" id="{E560A1F4-E568-81B4-F801-546B12330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2020018"/>
            <a:ext cx="4845170" cy="4845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457AA5-F810-1CC9-197E-A06D2A82C404}"/>
              </a:ext>
            </a:extLst>
          </p:cNvPr>
          <p:cNvSpPr txBox="1"/>
          <p:nvPr/>
        </p:nvSpPr>
        <p:spPr>
          <a:xfrm>
            <a:off x="4318000" y="3775364"/>
            <a:ext cx="6719454" cy="842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 dirty="0">
                <a:solidFill>
                  <a:srgbClr val="A38CBD"/>
                </a:solidFill>
                <a:latin typeface="Aptos Display"/>
                <a:cs typeface="Arial"/>
              </a:rPr>
              <a:t>Students collaborated with staff for script creation, filming and recording voiceovers</a:t>
            </a:r>
            <a:endParaRPr lang="en-US" sz="2400" dirty="0">
              <a:latin typeface="Aptos Display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2D4C3-A1B6-1BC1-F890-904B706522A3}"/>
              </a:ext>
            </a:extLst>
          </p:cNvPr>
          <p:cNvSpPr txBox="1"/>
          <p:nvPr/>
        </p:nvSpPr>
        <p:spPr>
          <a:xfrm>
            <a:off x="2447636" y="2020455"/>
            <a:ext cx="686954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0" indent="-285750" rtl="0">
              <a:buFont typeface="Arial,Sans-Serif"/>
              <a:buChar char="•"/>
            </a:pPr>
            <a:endParaRPr lang="en-US">
              <a:latin typeface="Arial"/>
              <a:ea typeface="Arial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solidFill>
                  <a:srgbClr val="0FBDDF"/>
                </a:solidFill>
                <a:latin typeface="Aptos Display"/>
                <a:cs typeface="Arial"/>
              </a:rPr>
              <a:t>Observation phase: students spent time observing and noting sensory triggers, busy times, light levels and noise patterns.</a:t>
            </a:r>
          </a:p>
          <a:p>
            <a:pPr lvl="0" algn="ctr" rtl="0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500D68-384F-0F75-13ED-B1156B5FE3B0}"/>
              </a:ext>
            </a:extLst>
          </p:cNvPr>
          <p:cNvSpPr txBox="1"/>
          <p:nvPr/>
        </p:nvSpPr>
        <p:spPr>
          <a:xfrm>
            <a:off x="6130147" y="5073397"/>
            <a:ext cx="63812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D68993"/>
                </a:solidFill>
                <a:latin typeface="Aptos Display"/>
                <a:ea typeface="+mn-lt"/>
                <a:cs typeface="+mn-lt"/>
              </a:rPr>
              <a:t>Early drafts shared with peers for testing</a:t>
            </a:r>
            <a:endParaRPr lang="en-US" sz="2400">
              <a:solidFill>
                <a:srgbClr val="D68993"/>
              </a:solidFill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67622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F3003-58DB-3333-9EBB-B8E2D51E1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B1C6-235B-6B6C-4EFE-423417AFC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" y="223128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rial"/>
              </a:rPr>
              <a:t>The Finished Product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078ACE6F-B749-80DB-738F-ADAA51573BDD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E681938-CA4A-3F8F-2D9C-F922BD463C59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6F3510FF-F753-0D06-2CCA-281CD2ACBE3F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0" name="Group 7">
            <a:extLst>
              <a:ext uri="{FF2B5EF4-FFF2-40B4-BE49-F238E27FC236}">
                <a16:creationId xmlns:a16="http://schemas.microsoft.com/office/drawing/2014/main" id="{88FF1F60-C9CC-5F64-640B-8F89D7F9546F}"/>
              </a:ext>
            </a:extLst>
          </p:cNvPr>
          <p:cNvGrpSpPr/>
          <p:nvPr/>
        </p:nvGrpSpPr>
        <p:grpSpPr>
          <a:xfrm rot="16200000">
            <a:off x="3314403" y="-3196354"/>
            <a:ext cx="220841" cy="6613546"/>
            <a:chOff x="0" y="-38100"/>
            <a:chExt cx="87246" cy="2612759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12CD081-34ED-719F-5603-3A03DEEE750E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56F2D19F-6E83-979A-D157-9E10FFE8E14E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4" name="Group 10">
            <a:extLst>
              <a:ext uri="{FF2B5EF4-FFF2-40B4-BE49-F238E27FC236}">
                <a16:creationId xmlns:a16="http://schemas.microsoft.com/office/drawing/2014/main" id="{23E58CB2-62ED-F8EF-D94D-0A30BBD66752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DD9369B-B6DE-DDA5-499E-C891DFA8859C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CE77208A-32A0-D9A3-F279-4BCB006AA828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8" name="Group 13">
            <a:extLst>
              <a:ext uri="{FF2B5EF4-FFF2-40B4-BE49-F238E27FC236}">
                <a16:creationId xmlns:a16="http://schemas.microsoft.com/office/drawing/2014/main" id="{1EAD8FC1-4E6D-1515-3BFA-601CAFCEA895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392F8300-596F-B549-F15F-CEF26F47B9E5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AF1F147D-AFFF-7AD5-4C56-4266B48F65F7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6BBB584A-FCA6-1242-3001-B05EA11E0DB5}"/>
              </a:ext>
            </a:extLst>
          </p:cNvPr>
          <p:cNvGrpSpPr/>
          <p:nvPr/>
        </p:nvGrpSpPr>
        <p:grpSpPr>
          <a:xfrm rot="16200000">
            <a:off x="9303158" y="-2668004"/>
            <a:ext cx="220841" cy="5556846"/>
            <a:chOff x="0" y="-38100"/>
            <a:chExt cx="87246" cy="2195297"/>
          </a:xfrm>
        </p:grpSpPr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BEFBBD0F-910C-0C5D-8C00-210623BDCF60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18">
              <a:extLst>
                <a:ext uri="{FF2B5EF4-FFF2-40B4-BE49-F238E27FC236}">
                  <a16:creationId xmlns:a16="http://schemas.microsoft.com/office/drawing/2014/main" id="{ABF69A09-5FCC-818B-B176-F32496FA35EF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6" name="Group 19">
            <a:extLst>
              <a:ext uri="{FF2B5EF4-FFF2-40B4-BE49-F238E27FC236}">
                <a16:creationId xmlns:a16="http://schemas.microsoft.com/office/drawing/2014/main" id="{78AE21B7-0B84-8A96-D356-BF7454DE4143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2755D6E-6540-1445-CF2E-B438E6C9DEDD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5A05E03B-9256-28E0-2521-1CA794EEE668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0" name="Group 25">
            <a:extLst>
              <a:ext uri="{FF2B5EF4-FFF2-40B4-BE49-F238E27FC236}">
                <a16:creationId xmlns:a16="http://schemas.microsoft.com/office/drawing/2014/main" id="{12698435-6EF4-8642-BB33-BBCC02D4A016}"/>
              </a:ext>
            </a:extLst>
          </p:cNvPr>
          <p:cNvGrpSpPr/>
          <p:nvPr/>
        </p:nvGrpSpPr>
        <p:grpSpPr>
          <a:xfrm rot="16200000">
            <a:off x="1043216" y="5607926"/>
            <a:ext cx="220841" cy="2279312"/>
            <a:chOff x="0" y="-38100"/>
            <a:chExt cx="87246" cy="900469"/>
          </a:xfrm>
        </p:grpSpPr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5ECF9642-1CB6-6CB7-CCF6-F5A9C96D49D5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0E12A443-4827-85D4-7BAB-85692F2C6E65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4" name="Group 28">
            <a:extLst>
              <a:ext uri="{FF2B5EF4-FFF2-40B4-BE49-F238E27FC236}">
                <a16:creationId xmlns:a16="http://schemas.microsoft.com/office/drawing/2014/main" id="{864BBF0B-A95F-C067-3815-F39B799BA73F}"/>
              </a:ext>
            </a:extLst>
          </p:cNvPr>
          <p:cNvGrpSpPr/>
          <p:nvPr/>
        </p:nvGrpSpPr>
        <p:grpSpPr>
          <a:xfrm rot="16200000">
            <a:off x="6775704" y="1976952"/>
            <a:ext cx="220841" cy="9541260"/>
            <a:chOff x="0" y="-38100"/>
            <a:chExt cx="87246" cy="3769386"/>
          </a:xfrm>
        </p:grpSpPr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32DC26BD-B946-1ED1-1425-09F8EA6CDA05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9366AEAE-2149-711B-6FB3-AD06C13CE44B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48" name="Group 22">
            <a:extLst>
              <a:ext uri="{FF2B5EF4-FFF2-40B4-BE49-F238E27FC236}">
                <a16:creationId xmlns:a16="http://schemas.microsoft.com/office/drawing/2014/main" id="{FADA82B8-65C7-FAC3-8C5F-3EFFD3EEF9B1}"/>
              </a:ext>
            </a:extLst>
          </p:cNvPr>
          <p:cNvGrpSpPr/>
          <p:nvPr/>
        </p:nvGrpSpPr>
        <p:grpSpPr>
          <a:xfrm rot="16200000">
            <a:off x="11692182" y="6468603"/>
            <a:ext cx="220841" cy="557956"/>
            <a:chOff x="0" y="-38100"/>
            <a:chExt cx="87246" cy="220427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3092AA18-D1CE-AA2A-3345-6046FFC83460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B282DE17-5CCC-AF21-3F9A-BCA8665F9E45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5ECAA3F-5FFB-F54A-22FB-69BD1D59F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59" t="27305" r="35829" b="27379"/>
          <a:stretch>
            <a:fillRect/>
          </a:stretch>
        </p:blipFill>
        <p:spPr>
          <a:xfrm>
            <a:off x="323272" y="1176685"/>
            <a:ext cx="4403640" cy="2611332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9D812E7-EE9D-9224-41CA-2B25F2F841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817" t="29293" r="23602" b="19797"/>
          <a:stretch>
            <a:fillRect/>
          </a:stretch>
        </p:blipFill>
        <p:spPr>
          <a:xfrm>
            <a:off x="4943379" y="1278146"/>
            <a:ext cx="4668760" cy="2417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E02D09-A35B-A979-429A-71289F9496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785" t="20077" r="23697" b="15645"/>
          <a:stretch>
            <a:fillRect/>
          </a:stretch>
        </p:blipFill>
        <p:spPr>
          <a:xfrm>
            <a:off x="494530" y="3776042"/>
            <a:ext cx="4072236" cy="2687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097FCB0-C5A3-DEC0-DBE6-C904745D7A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682" t="38993" r="36086" b="16618"/>
          <a:stretch>
            <a:fillRect/>
          </a:stretch>
        </p:blipFill>
        <p:spPr>
          <a:xfrm>
            <a:off x="4952999" y="3913909"/>
            <a:ext cx="4068771" cy="2409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DF19C7-A15A-2309-1A8A-0D7FE3F820F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039" t="43508" r="55498" b="27250"/>
          <a:stretch>
            <a:fillRect/>
          </a:stretch>
        </p:blipFill>
        <p:spPr>
          <a:xfrm>
            <a:off x="9284470" y="4121727"/>
            <a:ext cx="2372930" cy="2005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8F5339-1777-7B3B-0404-111A7A8FE192}"/>
              </a:ext>
            </a:extLst>
          </p:cNvPr>
          <p:cNvSpPr txBox="1"/>
          <p:nvPr/>
        </p:nvSpPr>
        <p:spPr>
          <a:xfrm>
            <a:off x="6199909" y="819727"/>
            <a:ext cx="54263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https://library.worc.ac.uk/sensory-guide-to-the-hive</a:t>
            </a:r>
          </a:p>
        </p:txBody>
      </p:sp>
    </p:spTree>
    <p:extLst>
      <p:ext uri="{BB962C8B-B14F-4D97-AF65-F5344CB8AC3E}">
        <p14:creationId xmlns:p14="http://schemas.microsoft.com/office/powerpoint/2010/main" val="156836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4B15-7596-AC69-EEDA-E59DE2A9A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n organic corner shape">
            <a:extLst>
              <a:ext uri="{FF2B5EF4-FFF2-40B4-BE49-F238E27FC236}">
                <a16:creationId xmlns:a16="http://schemas.microsoft.com/office/drawing/2014/main" id="{BBFB4B94-F70E-4860-F103-CA732C2BA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28025"/>
            <a:ext cx="5092018" cy="5025440"/>
          </a:xfrm>
          <a:prstGeom prst="rect">
            <a:avLst/>
          </a:prstGeom>
        </p:spPr>
      </p:pic>
      <p:pic>
        <p:nvPicPr>
          <p:cNvPr id="36" name="Graphic 35" descr="An organic corner shape">
            <a:extLst>
              <a:ext uri="{FF2B5EF4-FFF2-40B4-BE49-F238E27FC236}">
                <a16:creationId xmlns:a16="http://schemas.microsoft.com/office/drawing/2014/main" id="{3EE333E2-721C-6120-02D1-81B8E9145A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286958" y="-50676"/>
            <a:ext cx="5903338" cy="5837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DFAD8-CB07-BDC3-E4D4-700A0C1FB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75" y="205412"/>
            <a:ext cx="6905778" cy="1325563"/>
          </a:xfrm>
        </p:spPr>
        <p:txBody>
          <a:bodyPr/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Sector comparison: Where this fits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9D661FAB-0089-D1BB-F6F0-592739266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6112" y="2572885"/>
            <a:ext cx="7184960" cy="16811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solidFill>
                  <a:srgbClr val="444444"/>
                </a:solidFill>
                <a:latin typeface="Arial"/>
                <a:ea typeface="Calibri"/>
                <a:cs typeface="Calibri"/>
              </a:rPr>
              <a:t>Nottingham Trent University: </a:t>
            </a:r>
            <a:r>
              <a:rPr lang="en-GB" sz="2000" dirty="0">
                <a:solidFill>
                  <a:srgbClr val="444444"/>
                </a:solidFill>
                <a:latin typeface="Arial"/>
                <a:ea typeface="+mn-lt"/>
                <a:cs typeface="+mn-lt"/>
              </a:rPr>
              <a:t>Sensory maps and virtual tours</a:t>
            </a:r>
            <a:endParaRPr lang="en-US" sz="200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solidFill>
                  <a:srgbClr val="444444"/>
                </a:solidFill>
                <a:latin typeface="Arial"/>
                <a:ea typeface="Calibri"/>
                <a:cs typeface="Calibri"/>
              </a:rPr>
              <a:t>University of York: S</a:t>
            </a:r>
            <a:r>
              <a:rPr lang="en-GB" sz="2000" dirty="0">
                <a:solidFill>
                  <a:srgbClr val="444444"/>
                </a:solidFill>
                <a:latin typeface="Arial"/>
                <a:ea typeface="+mn-lt"/>
                <a:cs typeface="+mn-lt"/>
              </a:rPr>
              <a:t>ensory rooms and video tours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solidFill>
                  <a:srgbClr val="444444"/>
                </a:solidFill>
                <a:latin typeface="Arial"/>
                <a:ea typeface="+mn-lt"/>
                <a:cs typeface="+mn-lt"/>
              </a:rPr>
              <a:t>University of Edinburgh: sensory maps and visual guides</a:t>
            </a:r>
            <a:endParaRPr lang="en-GB" sz="2000">
              <a:latin typeface="Arial"/>
              <a:cs typeface="Arial"/>
            </a:endParaRPr>
          </a:p>
        </p:txBody>
      </p:sp>
      <p:pic>
        <p:nvPicPr>
          <p:cNvPr id="32" name="Graphic 31" descr="Splash with solid fill">
            <a:extLst>
              <a:ext uri="{FF2B5EF4-FFF2-40B4-BE49-F238E27FC236}">
                <a16:creationId xmlns:a16="http://schemas.microsoft.com/office/drawing/2014/main" id="{6DB2A394-FEC8-81DB-F5CF-A6B747BFC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2063" y="4649288"/>
            <a:ext cx="1462510" cy="1681487"/>
          </a:xfrm>
          <a:prstGeom prst="rect">
            <a:avLst/>
          </a:prstGeom>
        </p:spPr>
      </p:pic>
      <p:sp>
        <p:nvSpPr>
          <p:cNvPr id="7" name="Content Placeholder 27">
            <a:extLst>
              <a:ext uri="{FF2B5EF4-FFF2-40B4-BE49-F238E27FC236}">
                <a16:creationId xmlns:a16="http://schemas.microsoft.com/office/drawing/2014/main" id="{7095AF9C-E1B3-0562-A5D0-98468B3AF560}"/>
              </a:ext>
            </a:extLst>
          </p:cNvPr>
          <p:cNvSpPr txBox="1">
            <a:spLocks/>
          </p:cNvSpPr>
          <p:nvPr/>
        </p:nvSpPr>
        <p:spPr>
          <a:xfrm>
            <a:off x="6719059" y="4847339"/>
            <a:ext cx="4829687" cy="18698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dirty="0">
                <a:solidFill>
                  <a:srgbClr val="5C2E80"/>
                </a:solidFill>
                <a:latin typeface="Arial"/>
                <a:ea typeface="Calibri"/>
                <a:cs typeface="Calibri"/>
              </a:rPr>
              <a:t>University of Worcester Library Services at The Hive: a hybrid, student designed and built model</a:t>
            </a:r>
          </a:p>
        </p:txBody>
      </p:sp>
      <p:pic>
        <p:nvPicPr>
          <p:cNvPr id="8" name="Graphic 7" descr="Splash with solid fill">
            <a:extLst>
              <a:ext uri="{FF2B5EF4-FFF2-40B4-BE49-F238E27FC236}">
                <a16:creationId xmlns:a16="http://schemas.microsoft.com/office/drawing/2014/main" id="{D803C013-DA1A-A146-A967-4F8532E27D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939" y="2396147"/>
            <a:ext cx="1462510" cy="168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85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0E8B2B91-E015-525C-6B15-2C25A3F4D4E7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E9E10C8-9205-2D7C-F5AE-F0FFF82DCEF2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A81DBAB8-67E2-9E1A-A5C1-ED11D940E3AE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id="{6E27689D-1D22-783C-F9D7-6F2E8717479B}"/>
              </a:ext>
            </a:extLst>
          </p:cNvPr>
          <p:cNvGrpSpPr/>
          <p:nvPr/>
        </p:nvGrpSpPr>
        <p:grpSpPr>
          <a:xfrm rot="16200000">
            <a:off x="3314403" y="-3196355"/>
            <a:ext cx="220841" cy="6613546"/>
            <a:chOff x="0" y="-38100"/>
            <a:chExt cx="87246" cy="2612759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BF9BA1E-FD44-5F01-78BD-7707FD72043D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424070-69AD-2B5A-2D46-61E13D02A4B0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5" name="Group 10">
            <a:extLst>
              <a:ext uri="{FF2B5EF4-FFF2-40B4-BE49-F238E27FC236}">
                <a16:creationId xmlns:a16="http://schemas.microsoft.com/office/drawing/2014/main" id="{BBEDD432-725C-2917-5699-747E35639F5C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898FF37-BF06-8202-3AF7-D25A6F2A7E6F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FD5DD0D8-C1FB-2EEC-70AF-396E29B14A00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842A46EE-31A0-4DC1-28B9-4229B43409A1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36E77748-647D-0985-EB78-88A42494E7F8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3045353A-D204-4C76-1660-3185E5F44347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3" name="Group 16">
            <a:extLst>
              <a:ext uri="{FF2B5EF4-FFF2-40B4-BE49-F238E27FC236}">
                <a16:creationId xmlns:a16="http://schemas.microsoft.com/office/drawing/2014/main" id="{BCFBCEF2-9805-AEA9-0093-1379E7097AE6}"/>
              </a:ext>
            </a:extLst>
          </p:cNvPr>
          <p:cNvGrpSpPr/>
          <p:nvPr/>
        </p:nvGrpSpPr>
        <p:grpSpPr>
          <a:xfrm rot="16200000">
            <a:off x="9303158" y="-2668005"/>
            <a:ext cx="220841" cy="5556846"/>
            <a:chOff x="0" y="-38100"/>
            <a:chExt cx="87246" cy="2195297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036B4487-7DF6-DA26-7FA2-8FCEB47B0A21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5834F5D6-18BF-967C-D19A-2D7946E505C2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7" name="Group 19">
            <a:extLst>
              <a:ext uri="{FF2B5EF4-FFF2-40B4-BE49-F238E27FC236}">
                <a16:creationId xmlns:a16="http://schemas.microsoft.com/office/drawing/2014/main" id="{379DACA1-A786-1582-546D-7C690671B850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1B6FF2F9-BF4A-377E-94AB-DC55EFD8D820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7C09F8CB-EEC8-7F0C-C718-6107605901EA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1" name="Group 25">
            <a:extLst>
              <a:ext uri="{FF2B5EF4-FFF2-40B4-BE49-F238E27FC236}">
                <a16:creationId xmlns:a16="http://schemas.microsoft.com/office/drawing/2014/main" id="{E0689927-87CB-E7D8-660B-462C202AD684}"/>
              </a:ext>
            </a:extLst>
          </p:cNvPr>
          <p:cNvGrpSpPr/>
          <p:nvPr/>
        </p:nvGrpSpPr>
        <p:grpSpPr>
          <a:xfrm rot="16200000">
            <a:off x="1043216" y="5607927"/>
            <a:ext cx="220841" cy="2279312"/>
            <a:chOff x="0" y="-38100"/>
            <a:chExt cx="87246" cy="900469"/>
          </a:xfrm>
        </p:grpSpPr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C2773073-2E8E-4C94-8212-527CFAF0A3F3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CDC88D1A-53E4-2E80-B309-356C6D041A17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5" name="Group 28">
            <a:extLst>
              <a:ext uri="{FF2B5EF4-FFF2-40B4-BE49-F238E27FC236}">
                <a16:creationId xmlns:a16="http://schemas.microsoft.com/office/drawing/2014/main" id="{A43865A6-6673-B354-EF9B-B35EE80DB294}"/>
              </a:ext>
            </a:extLst>
          </p:cNvPr>
          <p:cNvGrpSpPr/>
          <p:nvPr/>
        </p:nvGrpSpPr>
        <p:grpSpPr>
          <a:xfrm rot="16200000">
            <a:off x="6775704" y="1976953"/>
            <a:ext cx="220841" cy="9541260"/>
            <a:chOff x="0" y="-38100"/>
            <a:chExt cx="87246" cy="3769386"/>
          </a:xfrm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2CDBEBD3-1722-8D95-31AC-7CA64CA0A332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0">
              <a:extLst>
                <a:ext uri="{FF2B5EF4-FFF2-40B4-BE49-F238E27FC236}">
                  <a16:creationId xmlns:a16="http://schemas.microsoft.com/office/drawing/2014/main" id="{7FDB72E3-ED46-FE8A-3A86-BCD0D010C3FD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9" name="Group 22">
            <a:extLst>
              <a:ext uri="{FF2B5EF4-FFF2-40B4-BE49-F238E27FC236}">
                <a16:creationId xmlns:a16="http://schemas.microsoft.com/office/drawing/2014/main" id="{2148DE1A-3053-BA61-782A-493B657CE617}"/>
              </a:ext>
            </a:extLst>
          </p:cNvPr>
          <p:cNvGrpSpPr/>
          <p:nvPr/>
        </p:nvGrpSpPr>
        <p:grpSpPr>
          <a:xfrm rot="16200000">
            <a:off x="11692182" y="6468604"/>
            <a:ext cx="220841" cy="557956"/>
            <a:chOff x="0" y="-38100"/>
            <a:chExt cx="87246" cy="220427"/>
          </a:xfrm>
        </p:grpSpPr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086DAACD-B4B5-66E7-9F93-4C79BF70DC5D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CA33A3F1-D822-835C-69B5-386E6138DAF4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77" name="Title 1">
            <a:extLst>
              <a:ext uri="{FF2B5EF4-FFF2-40B4-BE49-F238E27FC236}">
                <a16:creationId xmlns:a16="http://schemas.microsoft.com/office/drawing/2014/main" id="{F17B3EC9-C8EC-1117-2E70-5DEB3F774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24" y="388572"/>
            <a:ext cx="6060831" cy="1325563"/>
          </a:xfrm>
        </p:spPr>
        <p:txBody>
          <a:bodyPr/>
          <a:lstStyle/>
          <a:p>
            <a:r>
              <a:rPr lang="en-GB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Our approach to impact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6273149E-4586-215A-CC87-29307ED3F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569" y="-433754"/>
            <a:ext cx="8382000" cy="83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36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n organic corner shape">
            <a:extLst>
              <a:ext uri="{FF2B5EF4-FFF2-40B4-BE49-F238E27FC236}">
                <a16:creationId xmlns:a16="http://schemas.microsoft.com/office/drawing/2014/main" id="{96108E16-3372-E88A-1695-3F3B6F16E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28025"/>
            <a:ext cx="5092018" cy="5025440"/>
          </a:xfrm>
          <a:prstGeom prst="rect">
            <a:avLst/>
          </a:prstGeom>
        </p:spPr>
      </p:pic>
      <p:pic>
        <p:nvPicPr>
          <p:cNvPr id="36" name="Graphic 35" descr="An organic corner shape">
            <a:extLst>
              <a:ext uri="{FF2B5EF4-FFF2-40B4-BE49-F238E27FC236}">
                <a16:creationId xmlns:a16="http://schemas.microsoft.com/office/drawing/2014/main" id="{D7A8B030-6134-A21B-3B09-2EB605C7D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286958" y="-50676"/>
            <a:ext cx="5903338" cy="5837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D61C6D-350C-F019-B6FE-03AE3A3D8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75" y="205412"/>
            <a:ext cx="6905778" cy="1325563"/>
          </a:xfrm>
        </p:spPr>
        <p:txBody>
          <a:bodyPr/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Anticipated and Reported impact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1AFC91-36E6-F719-D6E6-E48FB1D55A05}"/>
              </a:ext>
            </a:extLst>
          </p:cNvPr>
          <p:cNvSpPr/>
          <p:nvPr/>
        </p:nvSpPr>
        <p:spPr>
          <a:xfrm>
            <a:off x="2134755" y="1943100"/>
            <a:ext cx="7899400" cy="910936"/>
          </a:xfrm>
          <a:prstGeom prst="roundRect">
            <a:avLst/>
          </a:prstGeom>
          <a:solidFill>
            <a:srgbClr val="FFC2CA"/>
          </a:solidFill>
          <a:ln>
            <a:solidFill>
              <a:srgbClr val="FFC2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spcBef>
                <a:spcPts val="500"/>
              </a:spcBef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Supports students with sensory sensitivities and library anxiety by providing a clear preview of the space</a:t>
            </a:r>
            <a:endParaRPr lang="en-GB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81BFB0D-E881-740F-1410-63CEABE911F1}"/>
              </a:ext>
            </a:extLst>
          </p:cNvPr>
          <p:cNvSpPr/>
          <p:nvPr/>
        </p:nvSpPr>
        <p:spPr>
          <a:xfrm>
            <a:off x="2134754" y="5372099"/>
            <a:ext cx="7899400" cy="887845"/>
          </a:xfrm>
          <a:prstGeom prst="roundRect">
            <a:avLst/>
          </a:prstGeom>
          <a:solidFill>
            <a:srgbClr val="D7CA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spcBef>
                <a:spcPts val="500"/>
              </a:spcBef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Students involved in the creation of the guide developed skills and understanding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D73F017-FF6D-2CBA-2987-D753C7F49438}"/>
              </a:ext>
            </a:extLst>
          </p:cNvPr>
          <p:cNvSpPr/>
          <p:nvPr/>
        </p:nvSpPr>
        <p:spPr>
          <a:xfrm>
            <a:off x="2134754" y="3155372"/>
            <a:ext cx="7899400" cy="910935"/>
          </a:xfrm>
          <a:prstGeom prst="roundRect">
            <a:avLst/>
          </a:prstGeom>
          <a:solidFill>
            <a:srgbClr val="A3FB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spcBef>
                <a:spcPts val="500"/>
              </a:spcBef>
            </a:pPr>
            <a:r>
              <a:rPr lang="en-GB" sz="240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Helps students plan and navigate the Hive with confidence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DABF6A-CD16-FA59-2B91-BEC20A02E5A2}"/>
              </a:ext>
            </a:extLst>
          </p:cNvPr>
          <p:cNvSpPr/>
          <p:nvPr/>
        </p:nvSpPr>
        <p:spPr>
          <a:xfrm>
            <a:off x="2134753" y="4344553"/>
            <a:ext cx="7899400" cy="783936"/>
          </a:xfrm>
          <a:prstGeom prst="roundRect">
            <a:avLst/>
          </a:prstGeom>
          <a:solidFill>
            <a:srgbClr val="F9E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spcBef>
                <a:spcPts val="500"/>
              </a:spcBef>
            </a:pPr>
            <a:r>
              <a:rPr lang="en-GB" sz="240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Informs staff practice and inclusive library provision</a:t>
            </a:r>
            <a:endParaRPr 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46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4000-60CE-CDD8-5C68-405F6A312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n organic corner shape">
            <a:extLst>
              <a:ext uri="{FF2B5EF4-FFF2-40B4-BE49-F238E27FC236}">
                <a16:creationId xmlns:a16="http://schemas.microsoft.com/office/drawing/2014/main" id="{09B91856-DEAC-F1D8-79E3-01AE20EB2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828025"/>
            <a:ext cx="5092018" cy="5025440"/>
          </a:xfrm>
          <a:prstGeom prst="rect">
            <a:avLst/>
          </a:prstGeom>
        </p:spPr>
      </p:pic>
      <p:pic>
        <p:nvPicPr>
          <p:cNvPr id="36" name="Graphic 35" descr="An organic corner shape">
            <a:extLst>
              <a:ext uri="{FF2B5EF4-FFF2-40B4-BE49-F238E27FC236}">
                <a16:creationId xmlns:a16="http://schemas.microsoft.com/office/drawing/2014/main" id="{29D37CA8-6A4B-B2BE-9998-377DFB960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286958" y="-50676"/>
            <a:ext cx="5903338" cy="5837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B69333-4E48-10F4-47CF-799391EA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75" y="205412"/>
            <a:ext cx="6905778" cy="1325563"/>
          </a:xfrm>
        </p:spPr>
        <p:txBody>
          <a:bodyPr/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What's next?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9FEB19AE-21FA-D49D-6AAD-5A75C0F77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048" y="1995240"/>
            <a:ext cx="7184960" cy="16811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>
                <a:solidFill>
                  <a:srgbClr val="5CCCB0"/>
                </a:solidFill>
                <a:latin typeface="Arial"/>
                <a:cs typeface="Arial"/>
              </a:rPr>
              <a:t>Review of the Sensory Guide</a:t>
            </a:r>
            <a:endParaRPr lang="en-US">
              <a:solidFill>
                <a:srgbClr val="5CCCB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dirty="0">
                <a:solidFill>
                  <a:srgbClr val="D68993"/>
                </a:solidFill>
                <a:latin typeface="Arial"/>
                <a:cs typeface="Arial"/>
              </a:rPr>
              <a:t>Updates as required to reflect changes within the building and in response to feedback</a:t>
            </a:r>
          </a:p>
        </p:txBody>
      </p:sp>
      <p:pic>
        <p:nvPicPr>
          <p:cNvPr id="32" name="Graphic 31" descr="Splash with solid fill">
            <a:extLst>
              <a:ext uri="{FF2B5EF4-FFF2-40B4-BE49-F238E27FC236}">
                <a16:creationId xmlns:a16="http://schemas.microsoft.com/office/drawing/2014/main" id="{E80585FA-AC83-5F3F-FFBB-94D19A705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0362" y="3702188"/>
            <a:ext cx="1462510" cy="1681487"/>
          </a:xfrm>
          <a:prstGeom prst="rect">
            <a:avLst/>
          </a:prstGeom>
        </p:spPr>
      </p:pic>
      <p:sp>
        <p:nvSpPr>
          <p:cNvPr id="7" name="Content Placeholder 27">
            <a:extLst>
              <a:ext uri="{FF2B5EF4-FFF2-40B4-BE49-F238E27FC236}">
                <a16:creationId xmlns:a16="http://schemas.microsoft.com/office/drawing/2014/main" id="{3937A6FA-E9AA-60EF-E952-552974C7EE6D}"/>
              </a:ext>
            </a:extLst>
          </p:cNvPr>
          <p:cNvSpPr txBox="1">
            <a:spLocks/>
          </p:cNvSpPr>
          <p:nvPr/>
        </p:nvSpPr>
        <p:spPr>
          <a:xfrm>
            <a:off x="5877358" y="3900239"/>
            <a:ext cx="4829687" cy="18698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dirty="0">
                <a:solidFill>
                  <a:srgbClr val="5C2E80"/>
                </a:solidFill>
                <a:latin typeface="Arial"/>
                <a:ea typeface="Calibri"/>
                <a:cs typeface="Calibri"/>
              </a:rPr>
              <a:t>Interactive maps for The Hive (in progress) with consideration for Neurodiverse users.</a:t>
            </a:r>
          </a:p>
        </p:txBody>
      </p:sp>
      <p:pic>
        <p:nvPicPr>
          <p:cNvPr id="8" name="Graphic 7" descr="Splash with solid fill">
            <a:extLst>
              <a:ext uri="{FF2B5EF4-FFF2-40B4-BE49-F238E27FC236}">
                <a16:creationId xmlns:a16="http://schemas.microsoft.com/office/drawing/2014/main" id="{0DB7998B-BE5E-357A-B0A4-20A4432D79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874" y="1818502"/>
            <a:ext cx="1462510" cy="168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6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79163-E7CF-F37F-C8C1-F2CCCEA13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9A551-729C-13FD-4755-20A671902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Questions?</a:t>
            </a:r>
            <a:endParaRPr lang="en-US" dirty="0">
              <a:solidFill>
                <a:srgbClr val="5C2E80"/>
              </a:solidFill>
              <a:latin typeface="ADLaM Display"/>
              <a:ea typeface="ADLaM Display"/>
              <a:cs typeface="ADLaM Display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56312EB4-C40F-8D45-CCDF-B5C80BD9CF50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CF798C1-5B90-B3AE-A8CA-A2CDEBAC6792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AE064E6E-3EA4-CD2A-DAB8-8326190660F6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id="{E998B53D-9AA1-9CB4-CD42-B954EE263E05}"/>
              </a:ext>
            </a:extLst>
          </p:cNvPr>
          <p:cNvGrpSpPr/>
          <p:nvPr/>
        </p:nvGrpSpPr>
        <p:grpSpPr>
          <a:xfrm rot="16200000">
            <a:off x="3314403" y="-3196356"/>
            <a:ext cx="220841" cy="6613546"/>
            <a:chOff x="0" y="-38100"/>
            <a:chExt cx="87246" cy="2612759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D601D4-C1C3-D887-472F-7D49A3E37777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9B75DA-80B7-C499-CF54-7D6BB1811BA1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5" name="Group 10">
            <a:extLst>
              <a:ext uri="{FF2B5EF4-FFF2-40B4-BE49-F238E27FC236}">
                <a16:creationId xmlns:a16="http://schemas.microsoft.com/office/drawing/2014/main" id="{FFA217B2-2ED3-9242-A6E7-3BE9B499737F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8C5C2C9-704E-6CA5-5A8D-E996851F8B26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D92BDD2F-564C-382A-5836-FD3322A6F12A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47658025-1B05-F2E2-1442-F23D5F9C32DE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74D13D69-22ED-F58E-4BC6-94E7B1072018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78348A8B-FAB6-3B4A-019B-35DCC23BEEE1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3" name="Group 16">
            <a:extLst>
              <a:ext uri="{FF2B5EF4-FFF2-40B4-BE49-F238E27FC236}">
                <a16:creationId xmlns:a16="http://schemas.microsoft.com/office/drawing/2014/main" id="{8F9DD8FB-FE14-5A96-28C8-FB57C1B53A1E}"/>
              </a:ext>
            </a:extLst>
          </p:cNvPr>
          <p:cNvGrpSpPr/>
          <p:nvPr/>
        </p:nvGrpSpPr>
        <p:grpSpPr>
          <a:xfrm rot="16200000">
            <a:off x="9303158" y="-2668006"/>
            <a:ext cx="220841" cy="5556846"/>
            <a:chOff x="0" y="-38100"/>
            <a:chExt cx="87246" cy="2195297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2F8AEB07-1118-D32D-7ACF-D08C5D165411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17931EF0-887C-C56C-DB49-3451319E6E9F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7" name="Group 19">
            <a:extLst>
              <a:ext uri="{FF2B5EF4-FFF2-40B4-BE49-F238E27FC236}">
                <a16:creationId xmlns:a16="http://schemas.microsoft.com/office/drawing/2014/main" id="{CFE01E2A-BD49-138F-6A94-574FB7E33F20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E8D96F57-DBE1-F745-92FF-DB748C4F92DA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DD849A36-A43C-CC35-6C38-CDF683336713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1" name="Group 25">
            <a:extLst>
              <a:ext uri="{FF2B5EF4-FFF2-40B4-BE49-F238E27FC236}">
                <a16:creationId xmlns:a16="http://schemas.microsoft.com/office/drawing/2014/main" id="{FE74BEA8-3EC1-D471-D168-129BC12BC8AE}"/>
              </a:ext>
            </a:extLst>
          </p:cNvPr>
          <p:cNvGrpSpPr/>
          <p:nvPr/>
        </p:nvGrpSpPr>
        <p:grpSpPr>
          <a:xfrm rot="16200000">
            <a:off x="1043216" y="5607928"/>
            <a:ext cx="220841" cy="2279312"/>
            <a:chOff x="0" y="-38100"/>
            <a:chExt cx="87246" cy="900469"/>
          </a:xfrm>
        </p:grpSpPr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77AC9C70-46BE-6DBB-F31F-D9E7F82BB896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BCC51552-A6AC-34AD-BB0E-7AE526838EA4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5" name="Group 28">
            <a:extLst>
              <a:ext uri="{FF2B5EF4-FFF2-40B4-BE49-F238E27FC236}">
                <a16:creationId xmlns:a16="http://schemas.microsoft.com/office/drawing/2014/main" id="{6B2D1B60-78CF-E5C0-3FA4-1ECB69B3B7AC}"/>
              </a:ext>
            </a:extLst>
          </p:cNvPr>
          <p:cNvGrpSpPr/>
          <p:nvPr/>
        </p:nvGrpSpPr>
        <p:grpSpPr>
          <a:xfrm rot="16200000">
            <a:off x="6775704" y="1976954"/>
            <a:ext cx="220841" cy="9541260"/>
            <a:chOff x="0" y="-38100"/>
            <a:chExt cx="87246" cy="3769386"/>
          </a:xfrm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279B221C-D65B-71FF-653D-1DA51A382F66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0">
              <a:extLst>
                <a:ext uri="{FF2B5EF4-FFF2-40B4-BE49-F238E27FC236}">
                  <a16:creationId xmlns:a16="http://schemas.microsoft.com/office/drawing/2014/main" id="{010B15B2-B96D-54BA-BC2E-D0314E48DFFB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9" name="Group 22">
            <a:extLst>
              <a:ext uri="{FF2B5EF4-FFF2-40B4-BE49-F238E27FC236}">
                <a16:creationId xmlns:a16="http://schemas.microsoft.com/office/drawing/2014/main" id="{BB70325C-19D5-4BBF-8476-029A60797B97}"/>
              </a:ext>
            </a:extLst>
          </p:cNvPr>
          <p:cNvGrpSpPr/>
          <p:nvPr/>
        </p:nvGrpSpPr>
        <p:grpSpPr>
          <a:xfrm rot="16200000">
            <a:off x="11692182" y="6468605"/>
            <a:ext cx="220841" cy="557956"/>
            <a:chOff x="0" y="-38100"/>
            <a:chExt cx="87246" cy="220427"/>
          </a:xfrm>
        </p:grpSpPr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C1E29171-F9FF-4523-35FA-77DDA3C51198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116E34F9-C66C-8281-D443-0714B52825C0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51" name="Content Placeholder 50" descr="Two speech bubbles">
            <a:extLst>
              <a:ext uri="{FF2B5EF4-FFF2-40B4-BE49-F238E27FC236}">
                <a16:creationId xmlns:a16="http://schemas.microsoft.com/office/drawing/2014/main" id="{4C2F6AF4-49D6-4DF5-47EB-FBE14E709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0868" y="1383575"/>
            <a:ext cx="4183812" cy="4183812"/>
          </a:xfrm>
        </p:spPr>
      </p:pic>
      <p:pic>
        <p:nvPicPr>
          <p:cNvPr id="53" name="Content Placeholder 50" descr="Two speech bubbles">
            <a:extLst>
              <a:ext uri="{FF2B5EF4-FFF2-40B4-BE49-F238E27FC236}">
                <a16:creationId xmlns:a16="http://schemas.microsoft.com/office/drawing/2014/main" id="{41B1FFB2-4182-5583-8B26-DA7EF448D5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467156" y="2125448"/>
            <a:ext cx="5765320" cy="5707810"/>
          </a:xfrm>
          <a:prstGeom prst="rect">
            <a:avLst/>
          </a:prstGeom>
        </p:spPr>
      </p:pic>
      <p:pic>
        <p:nvPicPr>
          <p:cNvPr id="56" name="Content Placeholder 50" descr="Two speech bubbles">
            <a:extLst>
              <a:ext uri="{FF2B5EF4-FFF2-40B4-BE49-F238E27FC236}">
                <a16:creationId xmlns:a16="http://schemas.microsoft.com/office/drawing/2014/main" id="{1B9A6FCB-7F76-06C8-8B51-FE6E18F9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6147759" y="658956"/>
            <a:ext cx="4183812" cy="4183812"/>
          </a:xfrm>
          <a:prstGeom prst="rect">
            <a:avLst/>
          </a:prstGeom>
        </p:spPr>
      </p:pic>
      <p:pic>
        <p:nvPicPr>
          <p:cNvPr id="57" name="Content Placeholder 50" descr="Two speech bubbles">
            <a:extLst>
              <a:ext uri="{FF2B5EF4-FFF2-40B4-BE49-F238E27FC236}">
                <a16:creationId xmlns:a16="http://schemas.microsoft.com/office/drawing/2014/main" id="{E28B93EB-0C73-9E05-9A08-FB8F09403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80361" y="3290012"/>
            <a:ext cx="2918605" cy="29761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FEFBA82-6D5E-F4F6-02EB-747BBA7C4FF7}"/>
              </a:ext>
            </a:extLst>
          </p:cNvPr>
          <p:cNvSpPr txBox="1">
            <a:spLocks/>
          </p:cNvSpPr>
          <p:nvPr/>
        </p:nvSpPr>
        <p:spPr>
          <a:xfrm>
            <a:off x="1151586" y="54114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v.collins@worc.ac.uk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98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13C7E-0FAB-A23D-222C-C7F570595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6242-1B28-A9B0-409B-66E08F75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5C2E80"/>
                </a:solidFill>
                <a:latin typeface="ADLaM Display"/>
                <a:ea typeface="ADLaM Display"/>
                <a:cs typeface="ADLaM Display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95E17-6328-DBBC-1E04-21648DC6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Blake, J., Aston, S. and Grayson, N. (2020) ‘From the outside in: Bringing student engagement to the centre’, </a:t>
            </a:r>
            <a:r>
              <a:rPr lang="en-GB" sz="2000" i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New Review of Academic Librarianship</a:t>
            </a: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, 26(2-4), pp. 419–432. Available at: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https://doi.org/10.1080/13614533.2020.1777172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Bovill, C.,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and Bulley, C. (2011) 'A model of active student participation in curriculum design: Exploring desirability and possibility, in C. Rust. (ed.), </a:t>
            </a:r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Improving student learning global theories and local practices: Institutional, disciplinary and cultural variations.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Oxford: The Oxford Centre for Staff and Educational Development,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Arial"/>
              </a:rPr>
              <a:t>pp. 176–188.</a:t>
            </a:r>
            <a:endParaRPr lang="en-GB" sz="20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Calibri"/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Bovill, C.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 </a:t>
            </a:r>
            <a:r>
              <a:rPr lang="en-GB" sz="2000" i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et al.</a:t>
            </a: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(2016) ‘Addressing potential challenges in co-creating learning and teaching: Overcoming resistance, navigating institutional norms and ensuring inclusivity in student–staff partnerships</a:t>
            </a: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’,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 </a:t>
            </a:r>
            <a:r>
              <a:rPr lang="en-GB" sz="2000" b="0" i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Higher Education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, </a:t>
            </a:r>
            <a:r>
              <a:rPr lang="en-GB" sz="2000" b="0" i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71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, pp.195-208.</a:t>
            </a:r>
            <a:r>
              <a:rPr lang="en-GB"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</a:rPr>
              <a:t> Available at: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</a:t>
            </a:r>
            <a:r>
              <a:rPr lang="en-GB" sz="2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10.1007/s10734-015-9896-4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Calibri"/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Healey, M. and Healey, R. (2019) </a:t>
            </a:r>
            <a:r>
              <a:rPr lang="en-GB" sz="2000" b="0" i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Students as partners guide: Student engagement through partnership.</a:t>
            </a:r>
            <a:r>
              <a:rPr lang="en-GB" sz="20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</a:rPr>
              <a:t> Available at: </a:t>
            </a:r>
            <a:r>
              <a:rPr lang="en-GB" sz="2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https://www.advance-he.ac.uk/knowledge-hub/students-partners-guidestudent-engagement-through-partnership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933F6BAE-63DB-E20B-9620-81B2D0DFDECF}"/>
              </a:ext>
            </a:extLst>
          </p:cNvPr>
          <p:cNvGrpSpPr/>
          <p:nvPr/>
        </p:nvGrpSpPr>
        <p:grpSpPr>
          <a:xfrm>
            <a:off x="11971160" y="1867736"/>
            <a:ext cx="220841" cy="4990264"/>
            <a:chOff x="0" y="-38100"/>
            <a:chExt cx="87246" cy="197146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68E1F99-6B14-BB90-D279-2FAD0F86A6B1}"/>
                </a:ext>
              </a:extLst>
            </p:cNvPr>
            <p:cNvSpPr/>
            <p:nvPr/>
          </p:nvSpPr>
          <p:spPr>
            <a:xfrm>
              <a:off x="0" y="0"/>
              <a:ext cx="87246" cy="1933362"/>
            </a:xfrm>
            <a:custGeom>
              <a:avLst/>
              <a:gdLst/>
              <a:ahLst/>
              <a:cxnLst/>
              <a:rect l="l" t="t" r="r" b="b"/>
              <a:pathLst>
                <a:path w="87246" h="1933362">
                  <a:moveTo>
                    <a:pt x="0" y="0"/>
                  </a:moveTo>
                  <a:lnTo>
                    <a:pt x="87246" y="0"/>
                  </a:lnTo>
                  <a:lnTo>
                    <a:pt x="87246" y="1933362"/>
                  </a:lnTo>
                  <a:lnTo>
                    <a:pt x="0" y="1933362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497331C5-A4F9-0FFA-F1A5-0E1D71977905}"/>
                </a:ext>
              </a:extLst>
            </p:cNvPr>
            <p:cNvSpPr txBox="1"/>
            <p:nvPr/>
          </p:nvSpPr>
          <p:spPr>
            <a:xfrm>
              <a:off x="0" y="-38100"/>
              <a:ext cx="87246" cy="19714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id="{D58FD38A-C63F-E305-FF7D-5E53B56D3382}"/>
              </a:ext>
            </a:extLst>
          </p:cNvPr>
          <p:cNvGrpSpPr/>
          <p:nvPr/>
        </p:nvGrpSpPr>
        <p:grpSpPr>
          <a:xfrm rot="16200000">
            <a:off x="3314403" y="-3196355"/>
            <a:ext cx="220841" cy="6613546"/>
            <a:chOff x="0" y="-38100"/>
            <a:chExt cx="87246" cy="2612759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987CCEC-F323-31E6-2C79-00CCBB3271C3}"/>
                </a:ext>
              </a:extLst>
            </p:cNvPr>
            <p:cNvSpPr/>
            <p:nvPr/>
          </p:nvSpPr>
          <p:spPr>
            <a:xfrm>
              <a:off x="0" y="0"/>
              <a:ext cx="87246" cy="2574659"/>
            </a:xfrm>
            <a:custGeom>
              <a:avLst/>
              <a:gdLst/>
              <a:ahLst/>
              <a:cxnLst/>
              <a:rect l="l" t="t" r="r" b="b"/>
              <a:pathLst>
                <a:path w="87246" h="2574659">
                  <a:moveTo>
                    <a:pt x="0" y="0"/>
                  </a:moveTo>
                  <a:lnTo>
                    <a:pt x="87246" y="0"/>
                  </a:lnTo>
                  <a:lnTo>
                    <a:pt x="87246" y="2574659"/>
                  </a:lnTo>
                  <a:lnTo>
                    <a:pt x="0" y="2574659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73286A-EF30-C3ED-8389-160071C81516}"/>
                </a:ext>
              </a:extLst>
            </p:cNvPr>
            <p:cNvSpPr txBox="1"/>
            <p:nvPr/>
          </p:nvSpPr>
          <p:spPr>
            <a:xfrm>
              <a:off x="0" y="-38100"/>
              <a:ext cx="87246" cy="26127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5" name="Group 10">
            <a:extLst>
              <a:ext uri="{FF2B5EF4-FFF2-40B4-BE49-F238E27FC236}">
                <a16:creationId xmlns:a16="http://schemas.microsoft.com/office/drawing/2014/main" id="{7CD3E952-32D6-E9BF-B5B8-F49E3C3C5B4E}"/>
              </a:ext>
            </a:extLst>
          </p:cNvPr>
          <p:cNvGrpSpPr/>
          <p:nvPr/>
        </p:nvGrpSpPr>
        <p:grpSpPr>
          <a:xfrm>
            <a:off x="0" y="-96441"/>
            <a:ext cx="220841" cy="3334602"/>
            <a:chOff x="0" y="-38100"/>
            <a:chExt cx="87246" cy="1317373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407890C9-102E-BE97-FFA9-F7A124B387DD}"/>
                </a:ext>
              </a:extLst>
            </p:cNvPr>
            <p:cNvSpPr/>
            <p:nvPr/>
          </p:nvSpPr>
          <p:spPr>
            <a:xfrm>
              <a:off x="0" y="0"/>
              <a:ext cx="87246" cy="1279273"/>
            </a:xfrm>
            <a:custGeom>
              <a:avLst/>
              <a:gdLst/>
              <a:ahLst/>
              <a:cxnLst/>
              <a:rect l="l" t="t" r="r" b="b"/>
              <a:pathLst>
                <a:path w="87246" h="1279273">
                  <a:moveTo>
                    <a:pt x="0" y="0"/>
                  </a:moveTo>
                  <a:lnTo>
                    <a:pt x="87246" y="0"/>
                  </a:lnTo>
                  <a:lnTo>
                    <a:pt x="87246" y="1279273"/>
                  </a:lnTo>
                  <a:lnTo>
                    <a:pt x="0" y="1279273"/>
                  </a:lnTo>
                  <a:close/>
                </a:path>
              </a:pathLst>
            </a:custGeom>
            <a:solidFill>
              <a:srgbClr val="FFC2C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577BEA41-25A1-AE31-51F2-86752B013DD3}"/>
                </a:ext>
              </a:extLst>
            </p:cNvPr>
            <p:cNvSpPr txBox="1"/>
            <p:nvPr/>
          </p:nvSpPr>
          <p:spPr>
            <a:xfrm>
              <a:off x="0" y="-38100"/>
              <a:ext cx="87246" cy="13173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8C36A06C-8F6C-C743-7405-E819D0293E05}"/>
              </a:ext>
            </a:extLst>
          </p:cNvPr>
          <p:cNvGrpSpPr/>
          <p:nvPr/>
        </p:nvGrpSpPr>
        <p:grpSpPr>
          <a:xfrm>
            <a:off x="0" y="3094473"/>
            <a:ext cx="220841" cy="3779430"/>
            <a:chOff x="0" y="-38100"/>
            <a:chExt cx="87246" cy="1493108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3E3C30BD-4D0E-7576-5946-82CBCA6A8634}"/>
                </a:ext>
              </a:extLst>
            </p:cNvPr>
            <p:cNvSpPr/>
            <p:nvPr/>
          </p:nvSpPr>
          <p:spPr>
            <a:xfrm>
              <a:off x="0" y="0"/>
              <a:ext cx="87246" cy="1455008"/>
            </a:xfrm>
            <a:custGeom>
              <a:avLst/>
              <a:gdLst/>
              <a:ahLst/>
              <a:cxnLst/>
              <a:rect l="l" t="t" r="r" b="b"/>
              <a:pathLst>
                <a:path w="87246" h="1455008">
                  <a:moveTo>
                    <a:pt x="0" y="0"/>
                  </a:moveTo>
                  <a:lnTo>
                    <a:pt x="87246" y="0"/>
                  </a:lnTo>
                  <a:lnTo>
                    <a:pt x="87246" y="1455008"/>
                  </a:lnTo>
                  <a:lnTo>
                    <a:pt x="0" y="1455008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224E8C64-F2D5-F01C-A920-4FFF23CAC58C}"/>
                </a:ext>
              </a:extLst>
            </p:cNvPr>
            <p:cNvSpPr txBox="1"/>
            <p:nvPr/>
          </p:nvSpPr>
          <p:spPr>
            <a:xfrm>
              <a:off x="0" y="-38100"/>
              <a:ext cx="87246" cy="1493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3" name="Group 16">
            <a:extLst>
              <a:ext uri="{FF2B5EF4-FFF2-40B4-BE49-F238E27FC236}">
                <a16:creationId xmlns:a16="http://schemas.microsoft.com/office/drawing/2014/main" id="{120201E1-CBAA-1CC3-D1E9-2D455AE2B6CA}"/>
              </a:ext>
            </a:extLst>
          </p:cNvPr>
          <p:cNvGrpSpPr/>
          <p:nvPr/>
        </p:nvGrpSpPr>
        <p:grpSpPr>
          <a:xfrm rot="16200000">
            <a:off x="9303158" y="-2668005"/>
            <a:ext cx="220841" cy="5556846"/>
            <a:chOff x="0" y="-38100"/>
            <a:chExt cx="87246" cy="2195297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2A529542-5EC7-0AEE-A859-490B375E3364}"/>
                </a:ext>
              </a:extLst>
            </p:cNvPr>
            <p:cNvSpPr/>
            <p:nvPr/>
          </p:nvSpPr>
          <p:spPr>
            <a:xfrm>
              <a:off x="0" y="0"/>
              <a:ext cx="87246" cy="2157197"/>
            </a:xfrm>
            <a:custGeom>
              <a:avLst/>
              <a:gdLst/>
              <a:ahLst/>
              <a:cxnLst/>
              <a:rect l="l" t="t" r="r" b="b"/>
              <a:pathLst>
                <a:path w="87246" h="2157197">
                  <a:moveTo>
                    <a:pt x="0" y="0"/>
                  </a:moveTo>
                  <a:lnTo>
                    <a:pt x="87246" y="0"/>
                  </a:lnTo>
                  <a:lnTo>
                    <a:pt x="87246" y="2157197"/>
                  </a:lnTo>
                  <a:lnTo>
                    <a:pt x="0" y="2157197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A2ABA30B-964F-18D8-BA22-B20AE453720E}"/>
                </a:ext>
              </a:extLst>
            </p:cNvPr>
            <p:cNvSpPr txBox="1"/>
            <p:nvPr/>
          </p:nvSpPr>
          <p:spPr>
            <a:xfrm>
              <a:off x="0" y="-38100"/>
              <a:ext cx="87246" cy="21952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27" name="Group 19">
            <a:extLst>
              <a:ext uri="{FF2B5EF4-FFF2-40B4-BE49-F238E27FC236}">
                <a16:creationId xmlns:a16="http://schemas.microsoft.com/office/drawing/2014/main" id="{E374B31D-922A-67E7-AE49-20D28F325C83}"/>
              </a:ext>
            </a:extLst>
          </p:cNvPr>
          <p:cNvGrpSpPr/>
          <p:nvPr/>
        </p:nvGrpSpPr>
        <p:grpSpPr>
          <a:xfrm>
            <a:off x="11971160" y="-96441"/>
            <a:ext cx="220841" cy="2104761"/>
            <a:chOff x="0" y="-38100"/>
            <a:chExt cx="87246" cy="831510"/>
          </a:xfrm>
        </p:grpSpPr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D24C308A-A327-72EF-7FDC-D7640F4D038E}"/>
                </a:ext>
              </a:extLst>
            </p:cNvPr>
            <p:cNvSpPr/>
            <p:nvPr/>
          </p:nvSpPr>
          <p:spPr>
            <a:xfrm>
              <a:off x="0" y="0"/>
              <a:ext cx="87246" cy="793410"/>
            </a:xfrm>
            <a:custGeom>
              <a:avLst/>
              <a:gdLst/>
              <a:ahLst/>
              <a:cxnLst/>
              <a:rect l="l" t="t" r="r" b="b"/>
              <a:pathLst>
                <a:path w="87246" h="793410">
                  <a:moveTo>
                    <a:pt x="0" y="0"/>
                  </a:moveTo>
                  <a:lnTo>
                    <a:pt x="87246" y="0"/>
                  </a:lnTo>
                  <a:lnTo>
                    <a:pt x="87246" y="793410"/>
                  </a:lnTo>
                  <a:lnTo>
                    <a:pt x="0" y="793410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3589A68B-3944-4E74-FB71-3A1CBF36D275}"/>
                </a:ext>
              </a:extLst>
            </p:cNvPr>
            <p:cNvSpPr txBox="1"/>
            <p:nvPr/>
          </p:nvSpPr>
          <p:spPr>
            <a:xfrm>
              <a:off x="0" y="-38100"/>
              <a:ext cx="87246" cy="831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1" name="Group 25">
            <a:extLst>
              <a:ext uri="{FF2B5EF4-FFF2-40B4-BE49-F238E27FC236}">
                <a16:creationId xmlns:a16="http://schemas.microsoft.com/office/drawing/2014/main" id="{341DFFDA-E8B1-5686-4785-74FABE3405F6}"/>
              </a:ext>
            </a:extLst>
          </p:cNvPr>
          <p:cNvGrpSpPr/>
          <p:nvPr/>
        </p:nvGrpSpPr>
        <p:grpSpPr>
          <a:xfrm rot="16200000">
            <a:off x="1043216" y="5607927"/>
            <a:ext cx="220841" cy="2279312"/>
            <a:chOff x="0" y="-38100"/>
            <a:chExt cx="87246" cy="900469"/>
          </a:xfrm>
        </p:grpSpPr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0FAC2B4A-222E-AA52-ABB0-2D243B80EC5D}"/>
                </a:ext>
              </a:extLst>
            </p:cNvPr>
            <p:cNvSpPr/>
            <p:nvPr/>
          </p:nvSpPr>
          <p:spPr>
            <a:xfrm>
              <a:off x="0" y="0"/>
              <a:ext cx="87246" cy="862369"/>
            </a:xfrm>
            <a:custGeom>
              <a:avLst/>
              <a:gdLst/>
              <a:ahLst/>
              <a:cxnLst/>
              <a:rect l="l" t="t" r="r" b="b"/>
              <a:pathLst>
                <a:path w="87246" h="862369">
                  <a:moveTo>
                    <a:pt x="0" y="0"/>
                  </a:moveTo>
                  <a:lnTo>
                    <a:pt x="87246" y="0"/>
                  </a:lnTo>
                  <a:lnTo>
                    <a:pt x="87246" y="862369"/>
                  </a:lnTo>
                  <a:lnTo>
                    <a:pt x="0" y="862369"/>
                  </a:lnTo>
                  <a:close/>
                </a:path>
              </a:pathLst>
            </a:custGeom>
            <a:solidFill>
              <a:srgbClr val="F9ECB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2042FEF6-19F0-8817-2D0A-2E6D2E522710}"/>
                </a:ext>
              </a:extLst>
            </p:cNvPr>
            <p:cNvSpPr txBox="1"/>
            <p:nvPr/>
          </p:nvSpPr>
          <p:spPr>
            <a:xfrm>
              <a:off x="0" y="-38100"/>
              <a:ext cx="87246" cy="9004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5" name="Group 28">
            <a:extLst>
              <a:ext uri="{FF2B5EF4-FFF2-40B4-BE49-F238E27FC236}">
                <a16:creationId xmlns:a16="http://schemas.microsoft.com/office/drawing/2014/main" id="{5C80EA0A-71CB-96A6-3AA0-E87F1CACA986}"/>
              </a:ext>
            </a:extLst>
          </p:cNvPr>
          <p:cNvGrpSpPr/>
          <p:nvPr/>
        </p:nvGrpSpPr>
        <p:grpSpPr>
          <a:xfrm rot="16200000">
            <a:off x="6775704" y="1976953"/>
            <a:ext cx="220841" cy="9541260"/>
            <a:chOff x="0" y="-38100"/>
            <a:chExt cx="87246" cy="3769386"/>
          </a:xfrm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3E606622-C705-66B4-03BB-9E5AF276D3C9}"/>
                </a:ext>
              </a:extLst>
            </p:cNvPr>
            <p:cNvSpPr/>
            <p:nvPr/>
          </p:nvSpPr>
          <p:spPr>
            <a:xfrm>
              <a:off x="0" y="0"/>
              <a:ext cx="87246" cy="3731286"/>
            </a:xfrm>
            <a:custGeom>
              <a:avLst/>
              <a:gdLst/>
              <a:ahLst/>
              <a:cxnLst/>
              <a:rect l="l" t="t" r="r" b="b"/>
              <a:pathLst>
                <a:path w="87246" h="3731286">
                  <a:moveTo>
                    <a:pt x="0" y="0"/>
                  </a:moveTo>
                  <a:lnTo>
                    <a:pt x="87246" y="0"/>
                  </a:lnTo>
                  <a:lnTo>
                    <a:pt x="87246" y="3731286"/>
                  </a:lnTo>
                  <a:lnTo>
                    <a:pt x="0" y="3731286"/>
                  </a:lnTo>
                  <a:close/>
                </a:path>
              </a:pathLst>
            </a:custGeom>
            <a:solidFill>
              <a:srgbClr val="BCAAD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0">
              <a:extLst>
                <a:ext uri="{FF2B5EF4-FFF2-40B4-BE49-F238E27FC236}">
                  <a16:creationId xmlns:a16="http://schemas.microsoft.com/office/drawing/2014/main" id="{45D0689F-BF10-7800-2A14-B27AFD4EAC0D}"/>
                </a:ext>
              </a:extLst>
            </p:cNvPr>
            <p:cNvSpPr txBox="1"/>
            <p:nvPr/>
          </p:nvSpPr>
          <p:spPr>
            <a:xfrm>
              <a:off x="0" y="-38100"/>
              <a:ext cx="87246" cy="3769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39" name="Group 22">
            <a:extLst>
              <a:ext uri="{FF2B5EF4-FFF2-40B4-BE49-F238E27FC236}">
                <a16:creationId xmlns:a16="http://schemas.microsoft.com/office/drawing/2014/main" id="{E40B79AE-FD67-34EC-1D5E-73CF01EAE1CA}"/>
              </a:ext>
            </a:extLst>
          </p:cNvPr>
          <p:cNvGrpSpPr/>
          <p:nvPr/>
        </p:nvGrpSpPr>
        <p:grpSpPr>
          <a:xfrm rot="16200000">
            <a:off x="11692182" y="6468604"/>
            <a:ext cx="220841" cy="557956"/>
            <a:chOff x="0" y="-38100"/>
            <a:chExt cx="87246" cy="220427"/>
          </a:xfrm>
        </p:grpSpPr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FBE4F19B-462A-DFED-FC65-5656BD5FDD06}"/>
                </a:ext>
              </a:extLst>
            </p:cNvPr>
            <p:cNvSpPr/>
            <p:nvPr/>
          </p:nvSpPr>
          <p:spPr>
            <a:xfrm>
              <a:off x="0" y="0"/>
              <a:ext cx="87246" cy="182327"/>
            </a:xfrm>
            <a:custGeom>
              <a:avLst/>
              <a:gdLst/>
              <a:ahLst/>
              <a:cxnLst/>
              <a:rect l="l" t="t" r="r" b="b"/>
              <a:pathLst>
                <a:path w="87246" h="182327">
                  <a:moveTo>
                    <a:pt x="0" y="0"/>
                  </a:moveTo>
                  <a:lnTo>
                    <a:pt x="87246" y="0"/>
                  </a:lnTo>
                  <a:lnTo>
                    <a:pt x="87246" y="182327"/>
                  </a:lnTo>
                  <a:lnTo>
                    <a:pt x="0" y="182327"/>
                  </a:lnTo>
                  <a:close/>
                </a:path>
              </a:pathLst>
            </a:custGeom>
            <a:solidFill>
              <a:srgbClr val="A3FB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4796D9A7-E001-1BEF-F074-6E19F01C356D}"/>
                </a:ext>
              </a:extLst>
            </p:cNvPr>
            <p:cNvSpPr txBox="1"/>
            <p:nvPr/>
          </p:nvSpPr>
          <p:spPr>
            <a:xfrm>
              <a:off x="0" y="-38100"/>
              <a:ext cx="87246" cy="2204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</p:spTree>
    <p:extLst>
      <p:ext uri="{BB962C8B-B14F-4D97-AF65-F5344CB8AC3E}">
        <p14:creationId xmlns:p14="http://schemas.microsoft.com/office/powerpoint/2010/main" val="3658104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068135-e37f-4790-8c67-3816523e15af">
      <Terms xmlns="http://schemas.microsoft.com/office/infopath/2007/PartnerControls"/>
    </lcf76f155ced4ddcb4097134ff3c332f>
    <TaxCatchAll xmlns="15986f7b-7341-41ee-9e17-815f8e1298a5" xsi:nil="true"/>
    <SharedWithUsers xmlns="15986f7b-7341-41ee-9e17-815f8e1298a5">
      <UserInfo>
        <DisplayName/>
        <AccountId xsi:nil="true"/>
        <AccountType/>
      </UserInfo>
    </SharedWithUsers>
    <_ip_UnifiedCompliancePolicyUIAction xmlns="http://schemas.microsoft.com/sharepoint/v3" xsi:nil="true"/>
    <_Flow_SignoffStatus xmlns="14068135-e37f-4790-8c67-3816523e15af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54A43A083AA54AAD74F09AB0D777A4" ma:contentTypeVersion="22" ma:contentTypeDescription="Create a new document." ma:contentTypeScope="" ma:versionID="391f505990d24f82e8c664395be06107">
  <xsd:schema xmlns:xsd="http://www.w3.org/2001/XMLSchema" xmlns:xs="http://www.w3.org/2001/XMLSchema" xmlns:p="http://schemas.microsoft.com/office/2006/metadata/properties" xmlns:ns1="http://schemas.microsoft.com/sharepoint/v3" xmlns:ns2="15986f7b-7341-41ee-9e17-815f8e1298a5" xmlns:ns3="14068135-e37f-4790-8c67-3816523e15af" targetNamespace="http://schemas.microsoft.com/office/2006/metadata/properties" ma:root="true" ma:fieldsID="b795715fa706f5879283ee65ea3ea060" ns1:_="" ns2:_="" ns3:_="">
    <xsd:import namespace="http://schemas.microsoft.com/sharepoint/v3"/>
    <xsd:import namespace="15986f7b-7341-41ee-9e17-815f8e1298a5"/>
    <xsd:import namespace="14068135-e37f-4790-8c67-3816523e15a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1:_ip_UnifiedCompliancePolicyProperties" minOccurs="0"/>
                <xsd:element ref="ns1:_ip_UnifiedCompliancePolicyUIAc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986f7b-7341-41ee-9e17-815f8e1298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96e43e-3d3a-44f8-8bde-123779253713}" ma:internalName="TaxCatchAll" ma:showField="CatchAllData" ma:web="15986f7b-7341-41ee-9e17-815f8e1298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68135-e37f-4790-8c67-3816523e15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4959c87-d6f1-45b1-8c03-cbd9c61d0a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80B0D7-81C2-4ECD-AC18-1E01B4306DE4}">
  <ds:schemaRefs>
    <ds:schemaRef ds:uri="14068135-e37f-4790-8c67-3816523e15af"/>
    <ds:schemaRef ds:uri="15986f7b-7341-41ee-9e17-815f8e1298a5"/>
    <ds:schemaRef ds:uri="8bd47be8-8116-4bff-a885-1bd4c18f0ced"/>
    <ds:schemaRef ds:uri="f6087e40-80e3-4ece-8de9-95b270871e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FF324B-EEBE-46D5-B0FF-5892279376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503455-B902-4354-9EC5-0794586EACCB}">
  <ds:schemaRefs>
    <ds:schemaRef ds:uri="14068135-e37f-4790-8c67-3816523e15af"/>
    <ds:schemaRef ds:uri="15986f7b-7341-41ee-9e17-815f8e1298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Background to the Library Student Team</vt:lpstr>
      <vt:lpstr>The shift in approach: from consultants to co-creators</vt:lpstr>
      <vt:lpstr>The Origins of the Sensory Guide</vt:lpstr>
      <vt:lpstr>Intention for the guide</vt:lpstr>
      <vt:lpstr>The student-led production process</vt:lpstr>
      <vt:lpstr>The Finished Product</vt:lpstr>
      <vt:lpstr>Sector comparison: Where this fits</vt:lpstr>
      <vt:lpstr>Our approach to impact</vt:lpstr>
      <vt:lpstr>Anticipated and Reported impact</vt:lpstr>
      <vt:lpstr>What's next?</vt:lpstr>
      <vt:lpstr>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403</cp:revision>
  <cp:lastPrinted>2025-06-16T14:07:14Z</cp:lastPrinted>
  <dcterms:created xsi:type="dcterms:W3CDTF">2025-05-02T09:55:02Z</dcterms:created>
  <dcterms:modified xsi:type="dcterms:W3CDTF">2025-11-25T21:24:10Z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0x0101007954A43A083AA54AAD74F09AB0D777A4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