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7"/>
  </p:notesMasterIdLst>
  <p:sldIdLst>
    <p:sldId id="256" r:id="rId2"/>
    <p:sldId id="285" r:id="rId3"/>
    <p:sldId id="257" r:id="rId4"/>
    <p:sldId id="258" r:id="rId5"/>
    <p:sldId id="280" r:id="rId6"/>
    <p:sldId id="259" r:id="rId7"/>
    <p:sldId id="276" r:id="rId8"/>
    <p:sldId id="260" r:id="rId9"/>
    <p:sldId id="261" r:id="rId10"/>
    <p:sldId id="262" r:id="rId11"/>
    <p:sldId id="263" r:id="rId12"/>
    <p:sldId id="269" r:id="rId13"/>
    <p:sldId id="272" r:id="rId14"/>
    <p:sldId id="270" r:id="rId15"/>
    <p:sldId id="286" r:id="rId16"/>
    <p:sldId id="264" r:id="rId17"/>
    <p:sldId id="281" r:id="rId18"/>
    <p:sldId id="278" r:id="rId19"/>
    <p:sldId id="268" r:id="rId20"/>
    <p:sldId id="266" r:id="rId21"/>
    <p:sldId id="273" r:id="rId22"/>
    <p:sldId id="265" r:id="rId23"/>
    <p:sldId id="275" r:id="rId24"/>
    <p:sldId id="267" r:id="rId25"/>
    <p:sldId id="2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53" autoAdjust="0"/>
    <p:restoredTop sz="87892" autoAdjust="0"/>
  </p:normalViewPr>
  <p:slideViewPr>
    <p:cSldViewPr snapToGrid="0">
      <p:cViewPr varScale="1">
        <p:scale>
          <a:sx n="55" d="100"/>
          <a:sy n="55" d="100"/>
        </p:scale>
        <p:origin x="768" y="4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McAuliffe" userId="c28e78a9-15d2-463f-a7e0-38f6cbd86cfd" providerId="ADAL" clId="{76E88F7F-DD62-4F22-A1A3-121289C676A7}"/>
    <pc:docChg chg="modSld">
      <pc:chgData name="Christine McAuliffe" userId="c28e78a9-15d2-463f-a7e0-38f6cbd86cfd" providerId="ADAL" clId="{76E88F7F-DD62-4F22-A1A3-121289C676A7}" dt="2025-12-12T14:06:42.749" v="3" actId="20577"/>
      <pc:docMkLst>
        <pc:docMk/>
      </pc:docMkLst>
      <pc:sldChg chg="modNotesTx">
        <pc:chgData name="Christine McAuliffe" userId="c28e78a9-15d2-463f-a7e0-38f6cbd86cfd" providerId="ADAL" clId="{76E88F7F-DD62-4F22-A1A3-121289C676A7}" dt="2025-12-12T14:06:42.749" v="3" actId="20577"/>
        <pc:sldMkLst>
          <pc:docMk/>
          <pc:sldMk cId="2487687901" sldId="265"/>
        </pc:sldMkLst>
      </pc:sldChg>
    </pc:docChg>
  </pc:docChgLst>
</pc:chgInfo>
</file>

<file path=ppt/diagrams/_rels/data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98A35A-D063-4D7F-A16E-C3C0ABC4004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DDA5020-05B2-4BEB-A68D-8748D1CE6A99}">
      <dgm:prSet/>
      <dgm:spPr/>
      <dgm:t>
        <a:bodyPr/>
        <a:lstStyle/>
        <a:p>
          <a:r>
            <a:rPr lang="en-GB" dirty="0"/>
            <a:t>Language/Diagnostic Criteria</a:t>
          </a:r>
          <a:endParaRPr lang="en-US" dirty="0"/>
        </a:p>
      </dgm:t>
    </dgm:pt>
    <dgm:pt modelId="{34241AA5-B4B0-494F-A5E4-7590E579C9EB}" type="parTrans" cxnId="{54521E31-BEBD-4056-98B9-51EBA3956FAF}">
      <dgm:prSet/>
      <dgm:spPr/>
      <dgm:t>
        <a:bodyPr/>
        <a:lstStyle/>
        <a:p>
          <a:endParaRPr lang="en-US"/>
        </a:p>
      </dgm:t>
    </dgm:pt>
    <dgm:pt modelId="{617279ED-CE03-46D6-AF53-C7D5CFD98A05}" type="sibTrans" cxnId="{54521E31-BEBD-4056-98B9-51EBA3956FAF}">
      <dgm:prSet/>
      <dgm:spPr/>
      <dgm:t>
        <a:bodyPr/>
        <a:lstStyle/>
        <a:p>
          <a:endParaRPr lang="en-US"/>
        </a:p>
      </dgm:t>
    </dgm:pt>
    <dgm:pt modelId="{0086F07B-5950-4968-AE43-37B66EA306E3}">
      <dgm:prSet/>
      <dgm:spPr/>
      <dgm:t>
        <a:bodyPr/>
        <a:lstStyle/>
        <a:p>
          <a:r>
            <a:rPr lang="en-GB"/>
            <a:t>Theories of Autistic Cognition </a:t>
          </a:r>
          <a:endParaRPr lang="en-US"/>
        </a:p>
      </dgm:t>
    </dgm:pt>
    <dgm:pt modelId="{FE6DDCED-12A1-4940-BFF4-77BDE7410118}" type="parTrans" cxnId="{AEE6DA71-2138-4AE6-AD20-D810C7C67924}">
      <dgm:prSet/>
      <dgm:spPr/>
      <dgm:t>
        <a:bodyPr/>
        <a:lstStyle/>
        <a:p>
          <a:endParaRPr lang="en-US"/>
        </a:p>
      </dgm:t>
    </dgm:pt>
    <dgm:pt modelId="{9A94A758-5E48-468B-B1FB-9A61F2D7802B}" type="sibTrans" cxnId="{AEE6DA71-2138-4AE6-AD20-D810C7C67924}">
      <dgm:prSet/>
      <dgm:spPr/>
      <dgm:t>
        <a:bodyPr/>
        <a:lstStyle/>
        <a:p>
          <a:endParaRPr lang="en-US"/>
        </a:p>
      </dgm:t>
    </dgm:pt>
    <dgm:pt modelId="{994DCDD2-61B0-4E9E-8044-2638B54B2AD0}">
      <dgm:prSet/>
      <dgm:spPr/>
      <dgm:t>
        <a:bodyPr/>
        <a:lstStyle/>
        <a:p>
          <a:r>
            <a:rPr lang="en-GB"/>
            <a:t>Double Empathy Problem </a:t>
          </a:r>
          <a:endParaRPr lang="en-US"/>
        </a:p>
      </dgm:t>
    </dgm:pt>
    <dgm:pt modelId="{D5D01760-2618-45BD-8ADA-C31E6030725F}" type="parTrans" cxnId="{A012274B-E2B6-4732-A68C-4E6175A7F4D1}">
      <dgm:prSet/>
      <dgm:spPr/>
      <dgm:t>
        <a:bodyPr/>
        <a:lstStyle/>
        <a:p>
          <a:endParaRPr lang="en-US"/>
        </a:p>
      </dgm:t>
    </dgm:pt>
    <dgm:pt modelId="{E1DBA3DB-E771-4D10-9E55-F0268DE20DBD}" type="sibTrans" cxnId="{A012274B-E2B6-4732-A68C-4E6175A7F4D1}">
      <dgm:prSet/>
      <dgm:spPr/>
      <dgm:t>
        <a:bodyPr/>
        <a:lstStyle/>
        <a:p>
          <a:endParaRPr lang="en-US"/>
        </a:p>
      </dgm:t>
    </dgm:pt>
    <dgm:pt modelId="{CE1B9D8D-30F5-46D7-A547-0EFBC412EBC8}">
      <dgm:prSet/>
      <dgm:spPr/>
      <dgm:t>
        <a:bodyPr/>
        <a:lstStyle/>
        <a:p>
          <a:r>
            <a:rPr lang="en-GB"/>
            <a:t>Mental health impact of camouflaging, burnout and suicidality </a:t>
          </a:r>
          <a:endParaRPr lang="en-US"/>
        </a:p>
      </dgm:t>
    </dgm:pt>
    <dgm:pt modelId="{F33F78D7-6B6A-496C-8CF6-9F7643DC6683}" type="parTrans" cxnId="{14C83326-F81E-4622-8456-EDE6A01B63D5}">
      <dgm:prSet/>
      <dgm:spPr/>
      <dgm:t>
        <a:bodyPr/>
        <a:lstStyle/>
        <a:p>
          <a:endParaRPr lang="en-US"/>
        </a:p>
      </dgm:t>
    </dgm:pt>
    <dgm:pt modelId="{2CA474C6-7E3C-40D2-8444-D70722DED83E}" type="sibTrans" cxnId="{14C83326-F81E-4622-8456-EDE6A01B63D5}">
      <dgm:prSet/>
      <dgm:spPr/>
      <dgm:t>
        <a:bodyPr/>
        <a:lstStyle/>
        <a:p>
          <a:endParaRPr lang="en-US"/>
        </a:p>
      </dgm:t>
    </dgm:pt>
    <dgm:pt modelId="{A4874E14-D1EE-432F-BD92-793B12EF5971}">
      <dgm:prSet/>
      <dgm:spPr/>
      <dgm:t>
        <a:bodyPr/>
        <a:lstStyle/>
        <a:p>
          <a:r>
            <a:rPr lang="en-GB" dirty="0"/>
            <a:t>Autistic Student Experience including support + accommodations </a:t>
          </a:r>
          <a:endParaRPr lang="en-US" dirty="0"/>
        </a:p>
      </dgm:t>
    </dgm:pt>
    <dgm:pt modelId="{F9567365-C1B1-4450-8F4F-BA70F7A92F67}" type="parTrans" cxnId="{ED524321-C0AB-4E13-A783-9D92CC1F3916}">
      <dgm:prSet/>
      <dgm:spPr/>
      <dgm:t>
        <a:bodyPr/>
        <a:lstStyle/>
        <a:p>
          <a:endParaRPr lang="en-US"/>
        </a:p>
      </dgm:t>
    </dgm:pt>
    <dgm:pt modelId="{0CC590B6-DB69-438B-B92E-29F5BFC756A3}" type="sibTrans" cxnId="{ED524321-C0AB-4E13-A783-9D92CC1F3916}">
      <dgm:prSet/>
      <dgm:spPr/>
      <dgm:t>
        <a:bodyPr/>
        <a:lstStyle/>
        <a:p>
          <a:endParaRPr lang="en-US"/>
        </a:p>
      </dgm:t>
    </dgm:pt>
    <dgm:pt modelId="{54544813-3606-4FBA-B277-7C92D647024A}">
      <dgm:prSet/>
      <dgm:spPr/>
      <dgm:t>
        <a:bodyPr/>
        <a:lstStyle/>
        <a:p>
          <a:r>
            <a:rPr lang="en-GB"/>
            <a:t>Organisations to signpost to </a:t>
          </a:r>
          <a:endParaRPr lang="en-US"/>
        </a:p>
      </dgm:t>
    </dgm:pt>
    <dgm:pt modelId="{132147AF-3CA5-471D-918B-45E233FD9D5B}" type="parTrans" cxnId="{29E6B0BC-058C-45D1-AE7B-393A90A84F96}">
      <dgm:prSet/>
      <dgm:spPr/>
      <dgm:t>
        <a:bodyPr/>
        <a:lstStyle/>
        <a:p>
          <a:endParaRPr lang="en-US"/>
        </a:p>
      </dgm:t>
    </dgm:pt>
    <dgm:pt modelId="{6A1563E4-19AC-4116-83B7-B54FAF7F4A05}" type="sibTrans" cxnId="{29E6B0BC-058C-45D1-AE7B-393A90A84F96}">
      <dgm:prSet/>
      <dgm:spPr/>
      <dgm:t>
        <a:bodyPr/>
        <a:lstStyle/>
        <a:p>
          <a:endParaRPr lang="en-US"/>
        </a:p>
      </dgm:t>
    </dgm:pt>
    <dgm:pt modelId="{3282C753-0454-4F05-990F-81C220FCDB09}">
      <dgm:prSet/>
      <dgm:spPr/>
      <dgm:t>
        <a:bodyPr/>
        <a:lstStyle/>
        <a:p>
          <a:r>
            <a:rPr lang="en-GB"/>
            <a:t>References </a:t>
          </a:r>
          <a:endParaRPr lang="en-US"/>
        </a:p>
      </dgm:t>
    </dgm:pt>
    <dgm:pt modelId="{D7774E7F-1F08-4643-A755-61EECBB8E409}" type="parTrans" cxnId="{76E81DFD-1870-4E9A-B425-FDB6A24A7032}">
      <dgm:prSet/>
      <dgm:spPr/>
      <dgm:t>
        <a:bodyPr/>
        <a:lstStyle/>
        <a:p>
          <a:endParaRPr lang="en-US"/>
        </a:p>
      </dgm:t>
    </dgm:pt>
    <dgm:pt modelId="{1B8168D2-D42D-47FC-B3C1-000997DE29BA}" type="sibTrans" cxnId="{76E81DFD-1870-4E9A-B425-FDB6A24A7032}">
      <dgm:prSet/>
      <dgm:spPr/>
      <dgm:t>
        <a:bodyPr/>
        <a:lstStyle/>
        <a:p>
          <a:endParaRPr lang="en-US"/>
        </a:p>
      </dgm:t>
    </dgm:pt>
    <dgm:pt modelId="{DAEE0A39-3503-4919-9CA0-D9CA6A5B88D6}" type="pres">
      <dgm:prSet presAssocID="{8798A35A-D063-4D7F-A16E-C3C0ABC40042}" presName="vert0" presStyleCnt="0">
        <dgm:presLayoutVars>
          <dgm:dir/>
          <dgm:animOne val="branch"/>
          <dgm:animLvl val="lvl"/>
        </dgm:presLayoutVars>
      </dgm:prSet>
      <dgm:spPr/>
    </dgm:pt>
    <dgm:pt modelId="{08031228-F43E-47B9-8677-A69FE0AF6D40}" type="pres">
      <dgm:prSet presAssocID="{8DDA5020-05B2-4BEB-A68D-8748D1CE6A99}" presName="thickLine" presStyleLbl="alignNode1" presStyleIdx="0" presStyleCnt="7"/>
      <dgm:spPr/>
    </dgm:pt>
    <dgm:pt modelId="{8D0375FD-B3AA-41A3-85A3-FCE6A60FCF9A}" type="pres">
      <dgm:prSet presAssocID="{8DDA5020-05B2-4BEB-A68D-8748D1CE6A99}" presName="horz1" presStyleCnt="0"/>
      <dgm:spPr/>
    </dgm:pt>
    <dgm:pt modelId="{68B9C1B6-2E81-4960-90AE-BD237D066A68}" type="pres">
      <dgm:prSet presAssocID="{8DDA5020-05B2-4BEB-A68D-8748D1CE6A99}" presName="tx1" presStyleLbl="revTx" presStyleIdx="0" presStyleCnt="7"/>
      <dgm:spPr/>
    </dgm:pt>
    <dgm:pt modelId="{FAF8DA50-3D39-4402-A64F-EF53D8DB232D}" type="pres">
      <dgm:prSet presAssocID="{8DDA5020-05B2-4BEB-A68D-8748D1CE6A99}" presName="vert1" presStyleCnt="0"/>
      <dgm:spPr/>
    </dgm:pt>
    <dgm:pt modelId="{DD98D91B-1537-4115-B98C-8745918D1BF3}" type="pres">
      <dgm:prSet presAssocID="{0086F07B-5950-4968-AE43-37B66EA306E3}" presName="thickLine" presStyleLbl="alignNode1" presStyleIdx="1" presStyleCnt="7"/>
      <dgm:spPr/>
    </dgm:pt>
    <dgm:pt modelId="{F528F4D5-0F23-455A-83A4-D6A83FFEECC0}" type="pres">
      <dgm:prSet presAssocID="{0086F07B-5950-4968-AE43-37B66EA306E3}" presName="horz1" presStyleCnt="0"/>
      <dgm:spPr/>
    </dgm:pt>
    <dgm:pt modelId="{A78A31C2-E4C4-45D6-B1AD-037943D4B684}" type="pres">
      <dgm:prSet presAssocID="{0086F07B-5950-4968-AE43-37B66EA306E3}" presName="tx1" presStyleLbl="revTx" presStyleIdx="1" presStyleCnt="7"/>
      <dgm:spPr/>
    </dgm:pt>
    <dgm:pt modelId="{D179D33A-6B40-4A0F-906E-D3FBE8A77D3B}" type="pres">
      <dgm:prSet presAssocID="{0086F07B-5950-4968-AE43-37B66EA306E3}" presName="vert1" presStyleCnt="0"/>
      <dgm:spPr/>
    </dgm:pt>
    <dgm:pt modelId="{F24EA9DB-4AB3-42B6-BB5D-03ED4A55B763}" type="pres">
      <dgm:prSet presAssocID="{994DCDD2-61B0-4E9E-8044-2638B54B2AD0}" presName="thickLine" presStyleLbl="alignNode1" presStyleIdx="2" presStyleCnt="7"/>
      <dgm:spPr/>
    </dgm:pt>
    <dgm:pt modelId="{B03136ED-9C69-4FEB-8AD6-FCC3637EC93E}" type="pres">
      <dgm:prSet presAssocID="{994DCDD2-61B0-4E9E-8044-2638B54B2AD0}" presName="horz1" presStyleCnt="0"/>
      <dgm:spPr/>
    </dgm:pt>
    <dgm:pt modelId="{2444D072-5786-40FD-A3A1-EA5ADA97E3B8}" type="pres">
      <dgm:prSet presAssocID="{994DCDD2-61B0-4E9E-8044-2638B54B2AD0}" presName="tx1" presStyleLbl="revTx" presStyleIdx="2" presStyleCnt="7"/>
      <dgm:spPr/>
    </dgm:pt>
    <dgm:pt modelId="{2518BDEE-C4A4-4E16-8A32-EB68226D0530}" type="pres">
      <dgm:prSet presAssocID="{994DCDD2-61B0-4E9E-8044-2638B54B2AD0}" presName="vert1" presStyleCnt="0"/>
      <dgm:spPr/>
    </dgm:pt>
    <dgm:pt modelId="{F5CE2AC4-D792-4E70-9828-26C39E0961AB}" type="pres">
      <dgm:prSet presAssocID="{CE1B9D8D-30F5-46D7-A547-0EFBC412EBC8}" presName="thickLine" presStyleLbl="alignNode1" presStyleIdx="3" presStyleCnt="7"/>
      <dgm:spPr/>
    </dgm:pt>
    <dgm:pt modelId="{94B7C7C2-C8F5-4644-82BB-5D64A3FE3F17}" type="pres">
      <dgm:prSet presAssocID="{CE1B9D8D-30F5-46D7-A547-0EFBC412EBC8}" presName="horz1" presStyleCnt="0"/>
      <dgm:spPr/>
    </dgm:pt>
    <dgm:pt modelId="{2B829404-9F06-4C15-BE63-7DB76D66E09A}" type="pres">
      <dgm:prSet presAssocID="{CE1B9D8D-30F5-46D7-A547-0EFBC412EBC8}" presName="tx1" presStyleLbl="revTx" presStyleIdx="3" presStyleCnt="7"/>
      <dgm:spPr/>
    </dgm:pt>
    <dgm:pt modelId="{F6DA7F4A-AEE2-4B8A-A877-51F05A4C3AB3}" type="pres">
      <dgm:prSet presAssocID="{CE1B9D8D-30F5-46D7-A547-0EFBC412EBC8}" presName="vert1" presStyleCnt="0"/>
      <dgm:spPr/>
    </dgm:pt>
    <dgm:pt modelId="{687FEF8F-CEBC-443C-A363-4D78B09DBEF2}" type="pres">
      <dgm:prSet presAssocID="{A4874E14-D1EE-432F-BD92-793B12EF5971}" presName="thickLine" presStyleLbl="alignNode1" presStyleIdx="4" presStyleCnt="7"/>
      <dgm:spPr/>
    </dgm:pt>
    <dgm:pt modelId="{DB4ED35E-FF84-42C4-8BDF-AC0506446082}" type="pres">
      <dgm:prSet presAssocID="{A4874E14-D1EE-432F-BD92-793B12EF5971}" presName="horz1" presStyleCnt="0"/>
      <dgm:spPr/>
    </dgm:pt>
    <dgm:pt modelId="{F3EC39DB-8706-41FF-8B56-28520C4B1973}" type="pres">
      <dgm:prSet presAssocID="{A4874E14-D1EE-432F-BD92-793B12EF5971}" presName="tx1" presStyleLbl="revTx" presStyleIdx="4" presStyleCnt="7"/>
      <dgm:spPr/>
    </dgm:pt>
    <dgm:pt modelId="{EC22F5CC-7889-439A-AFC1-9756CF621E8E}" type="pres">
      <dgm:prSet presAssocID="{A4874E14-D1EE-432F-BD92-793B12EF5971}" presName="vert1" presStyleCnt="0"/>
      <dgm:spPr/>
    </dgm:pt>
    <dgm:pt modelId="{1F46F05A-BCE2-4D46-AC6A-62A641F208B8}" type="pres">
      <dgm:prSet presAssocID="{54544813-3606-4FBA-B277-7C92D647024A}" presName="thickLine" presStyleLbl="alignNode1" presStyleIdx="5" presStyleCnt="7"/>
      <dgm:spPr/>
    </dgm:pt>
    <dgm:pt modelId="{D4BD80D4-8149-48F0-A041-59D15622E97C}" type="pres">
      <dgm:prSet presAssocID="{54544813-3606-4FBA-B277-7C92D647024A}" presName="horz1" presStyleCnt="0"/>
      <dgm:spPr/>
    </dgm:pt>
    <dgm:pt modelId="{DEA57831-EC43-4F9E-8D21-75751E797758}" type="pres">
      <dgm:prSet presAssocID="{54544813-3606-4FBA-B277-7C92D647024A}" presName="tx1" presStyleLbl="revTx" presStyleIdx="5" presStyleCnt="7"/>
      <dgm:spPr/>
    </dgm:pt>
    <dgm:pt modelId="{6BC316A5-03AE-45AD-B2BC-04B24130855E}" type="pres">
      <dgm:prSet presAssocID="{54544813-3606-4FBA-B277-7C92D647024A}" presName="vert1" presStyleCnt="0"/>
      <dgm:spPr/>
    </dgm:pt>
    <dgm:pt modelId="{C0B5B149-0445-4F3A-9599-5E988FD1E53B}" type="pres">
      <dgm:prSet presAssocID="{3282C753-0454-4F05-990F-81C220FCDB09}" presName="thickLine" presStyleLbl="alignNode1" presStyleIdx="6" presStyleCnt="7"/>
      <dgm:spPr/>
    </dgm:pt>
    <dgm:pt modelId="{CD77A806-08F1-40AA-9E7B-1F38748C51F4}" type="pres">
      <dgm:prSet presAssocID="{3282C753-0454-4F05-990F-81C220FCDB09}" presName="horz1" presStyleCnt="0"/>
      <dgm:spPr/>
    </dgm:pt>
    <dgm:pt modelId="{B62A4DF1-67CE-49E9-BEBA-07DBE25FF4B0}" type="pres">
      <dgm:prSet presAssocID="{3282C753-0454-4F05-990F-81C220FCDB09}" presName="tx1" presStyleLbl="revTx" presStyleIdx="6" presStyleCnt="7"/>
      <dgm:spPr/>
    </dgm:pt>
    <dgm:pt modelId="{67D6125B-4F6E-420B-8C31-DBD834925042}" type="pres">
      <dgm:prSet presAssocID="{3282C753-0454-4F05-990F-81C220FCDB09}" presName="vert1" presStyleCnt="0"/>
      <dgm:spPr/>
    </dgm:pt>
  </dgm:ptLst>
  <dgm:cxnLst>
    <dgm:cxn modelId="{C1D2CC0B-A9F9-461D-92A9-1F1FA8E70673}" type="presOf" srcId="{A4874E14-D1EE-432F-BD92-793B12EF5971}" destId="{F3EC39DB-8706-41FF-8B56-28520C4B1973}" srcOrd="0" destOrd="0" presId="urn:microsoft.com/office/officeart/2008/layout/LinedList"/>
    <dgm:cxn modelId="{ED524321-C0AB-4E13-A783-9D92CC1F3916}" srcId="{8798A35A-D063-4D7F-A16E-C3C0ABC40042}" destId="{A4874E14-D1EE-432F-BD92-793B12EF5971}" srcOrd="4" destOrd="0" parTransId="{F9567365-C1B1-4450-8F4F-BA70F7A92F67}" sibTransId="{0CC590B6-DB69-438B-B92E-29F5BFC756A3}"/>
    <dgm:cxn modelId="{14C83326-F81E-4622-8456-EDE6A01B63D5}" srcId="{8798A35A-D063-4D7F-A16E-C3C0ABC40042}" destId="{CE1B9D8D-30F5-46D7-A547-0EFBC412EBC8}" srcOrd="3" destOrd="0" parTransId="{F33F78D7-6B6A-496C-8CF6-9F7643DC6683}" sibTransId="{2CA474C6-7E3C-40D2-8444-D70722DED83E}"/>
    <dgm:cxn modelId="{54521E31-BEBD-4056-98B9-51EBA3956FAF}" srcId="{8798A35A-D063-4D7F-A16E-C3C0ABC40042}" destId="{8DDA5020-05B2-4BEB-A68D-8748D1CE6A99}" srcOrd="0" destOrd="0" parTransId="{34241AA5-B4B0-494F-A5E4-7590E579C9EB}" sibTransId="{617279ED-CE03-46D6-AF53-C7D5CFD98A05}"/>
    <dgm:cxn modelId="{4CF35F65-9CEC-4290-92E4-B49BAB04A02B}" type="presOf" srcId="{994DCDD2-61B0-4E9E-8044-2638B54B2AD0}" destId="{2444D072-5786-40FD-A3A1-EA5ADA97E3B8}" srcOrd="0" destOrd="0" presId="urn:microsoft.com/office/officeart/2008/layout/LinedList"/>
    <dgm:cxn modelId="{FD562E46-C3A3-4D8C-8B81-75F90308F707}" type="presOf" srcId="{0086F07B-5950-4968-AE43-37B66EA306E3}" destId="{A78A31C2-E4C4-45D6-B1AD-037943D4B684}" srcOrd="0" destOrd="0" presId="urn:microsoft.com/office/officeart/2008/layout/LinedList"/>
    <dgm:cxn modelId="{A012274B-E2B6-4732-A68C-4E6175A7F4D1}" srcId="{8798A35A-D063-4D7F-A16E-C3C0ABC40042}" destId="{994DCDD2-61B0-4E9E-8044-2638B54B2AD0}" srcOrd="2" destOrd="0" parTransId="{D5D01760-2618-45BD-8ADA-C31E6030725F}" sibTransId="{E1DBA3DB-E771-4D10-9E55-F0268DE20DBD}"/>
    <dgm:cxn modelId="{AEE6DA71-2138-4AE6-AD20-D810C7C67924}" srcId="{8798A35A-D063-4D7F-A16E-C3C0ABC40042}" destId="{0086F07B-5950-4968-AE43-37B66EA306E3}" srcOrd="1" destOrd="0" parTransId="{FE6DDCED-12A1-4940-BFF4-77BDE7410118}" sibTransId="{9A94A758-5E48-468B-B1FB-9A61F2D7802B}"/>
    <dgm:cxn modelId="{6C916797-4DF8-4F57-AFAD-0159B477279D}" type="presOf" srcId="{3282C753-0454-4F05-990F-81C220FCDB09}" destId="{B62A4DF1-67CE-49E9-BEBA-07DBE25FF4B0}" srcOrd="0" destOrd="0" presId="urn:microsoft.com/office/officeart/2008/layout/LinedList"/>
    <dgm:cxn modelId="{5ACB089B-3199-4FF3-8579-F6848FA93383}" type="presOf" srcId="{8DDA5020-05B2-4BEB-A68D-8748D1CE6A99}" destId="{68B9C1B6-2E81-4960-90AE-BD237D066A68}" srcOrd="0" destOrd="0" presId="urn:microsoft.com/office/officeart/2008/layout/LinedList"/>
    <dgm:cxn modelId="{61BFA9A1-6E4F-46D9-993F-B5DD839F4BF5}" type="presOf" srcId="{CE1B9D8D-30F5-46D7-A547-0EFBC412EBC8}" destId="{2B829404-9F06-4C15-BE63-7DB76D66E09A}" srcOrd="0" destOrd="0" presId="urn:microsoft.com/office/officeart/2008/layout/LinedList"/>
    <dgm:cxn modelId="{3F4C72B2-726E-4DE2-88BE-526587C072C3}" type="presOf" srcId="{54544813-3606-4FBA-B277-7C92D647024A}" destId="{DEA57831-EC43-4F9E-8D21-75751E797758}" srcOrd="0" destOrd="0" presId="urn:microsoft.com/office/officeart/2008/layout/LinedList"/>
    <dgm:cxn modelId="{29E6B0BC-058C-45D1-AE7B-393A90A84F96}" srcId="{8798A35A-D063-4D7F-A16E-C3C0ABC40042}" destId="{54544813-3606-4FBA-B277-7C92D647024A}" srcOrd="5" destOrd="0" parTransId="{132147AF-3CA5-471D-918B-45E233FD9D5B}" sibTransId="{6A1563E4-19AC-4116-83B7-B54FAF7F4A05}"/>
    <dgm:cxn modelId="{E3942DFB-4FCA-4FD4-930A-A4F2A0A25A6B}" type="presOf" srcId="{8798A35A-D063-4D7F-A16E-C3C0ABC40042}" destId="{DAEE0A39-3503-4919-9CA0-D9CA6A5B88D6}" srcOrd="0" destOrd="0" presId="urn:microsoft.com/office/officeart/2008/layout/LinedList"/>
    <dgm:cxn modelId="{76E81DFD-1870-4E9A-B425-FDB6A24A7032}" srcId="{8798A35A-D063-4D7F-A16E-C3C0ABC40042}" destId="{3282C753-0454-4F05-990F-81C220FCDB09}" srcOrd="6" destOrd="0" parTransId="{D7774E7F-1F08-4643-A755-61EECBB8E409}" sibTransId="{1B8168D2-D42D-47FC-B3C1-000997DE29BA}"/>
    <dgm:cxn modelId="{156DE460-5B95-4EA3-ABB6-3AA3F3AC01E4}" type="presParOf" srcId="{DAEE0A39-3503-4919-9CA0-D9CA6A5B88D6}" destId="{08031228-F43E-47B9-8677-A69FE0AF6D40}" srcOrd="0" destOrd="0" presId="urn:microsoft.com/office/officeart/2008/layout/LinedList"/>
    <dgm:cxn modelId="{2D02B9F9-A32C-48F7-88EF-5C360650BFB1}" type="presParOf" srcId="{DAEE0A39-3503-4919-9CA0-D9CA6A5B88D6}" destId="{8D0375FD-B3AA-41A3-85A3-FCE6A60FCF9A}" srcOrd="1" destOrd="0" presId="urn:microsoft.com/office/officeart/2008/layout/LinedList"/>
    <dgm:cxn modelId="{CD6C4E29-C748-428A-9AF0-664ECE077E45}" type="presParOf" srcId="{8D0375FD-B3AA-41A3-85A3-FCE6A60FCF9A}" destId="{68B9C1B6-2E81-4960-90AE-BD237D066A68}" srcOrd="0" destOrd="0" presId="urn:microsoft.com/office/officeart/2008/layout/LinedList"/>
    <dgm:cxn modelId="{190CDF3B-FE6A-41BC-8149-E661ADC8A90A}" type="presParOf" srcId="{8D0375FD-B3AA-41A3-85A3-FCE6A60FCF9A}" destId="{FAF8DA50-3D39-4402-A64F-EF53D8DB232D}" srcOrd="1" destOrd="0" presId="urn:microsoft.com/office/officeart/2008/layout/LinedList"/>
    <dgm:cxn modelId="{90D0569A-6793-4CFE-9C92-9997A4038CF0}" type="presParOf" srcId="{DAEE0A39-3503-4919-9CA0-D9CA6A5B88D6}" destId="{DD98D91B-1537-4115-B98C-8745918D1BF3}" srcOrd="2" destOrd="0" presId="urn:microsoft.com/office/officeart/2008/layout/LinedList"/>
    <dgm:cxn modelId="{96021823-2749-418D-A32A-CA785B3ACAD6}" type="presParOf" srcId="{DAEE0A39-3503-4919-9CA0-D9CA6A5B88D6}" destId="{F528F4D5-0F23-455A-83A4-D6A83FFEECC0}" srcOrd="3" destOrd="0" presId="urn:microsoft.com/office/officeart/2008/layout/LinedList"/>
    <dgm:cxn modelId="{7CF28B68-2261-4EF0-8C28-5F672D0131A1}" type="presParOf" srcId="{F528F4D5-0F23-455A-83A4-D6A83FFEECC0}" destId="{A78A31C2-E4C4-45D6-B1AD-037943D4B684}" srcOrd="0" destOrd="0" presId="urn:microsoft.com/office/officeart/2008/layout/LinedList"/>
    <dgm:cxn modelId="{731427E6-FED3-4A82-AB89-02E1882D9E4D}" type="presParOf" srcId="{F528F4D5-0F23-455A-83A4-D6A83FFEECC0}" destId="{D179D33A-6B40-4A0F-906E-D3FBE8A77D3B}" srcOrd="1" destOrd="0" presId="urn:microsoft.com/office/officeart/2008/layout/LinedList"/>
    <dgm:cxn modelId="{DB143BD9-73B7-4497-9FA5-7439793FEDCB}" type="presParOf" srcId="{DAEE0A39-3503-4919-9CA0-D9CA6A5B88D6}" destId="{F24EA9DB-4AB3-42B6-BB5D-03ED4A55B763}" srcOrd="4" destOrd="0" presId="urn:microsoft.com/office/officeart/2008/layout/LinedList"/>
    <dgm:cxn modelId="{B06F9953-8C01-4C75-BC6F-BE0D18867A36}" type="presParOf" srcId="{DAEE0A39-3503-4919-9CA0-D9CA6A5B88D6}" destId="{B03136ED-9C69-4FEB-8AD6-FCC3637EC93E}" srcOrd="5" destOrd="0" presId="urn:microsoft.com/office/officeart/2008/layout/LinedList"/>
    <dgm:cxn modelId="{B0BCBCA8-B768-475E-A8DC-EFEBD4AA9CF0}" type="presParOf" srcId="{B03136ED-9C69-4FEB-8AD6-FCC3637EC93E}" destId="{2444D072-5786-40FD-A3A1-EA5ADA97E3B8}" srcOrd="0" destOrd="0" presId="urn:microsoft.com/office/officeart/2008/layout/LinedList"/>
    <dgm:cxn modelId="{1621A766-E1A4-4E1F-8854-4FA3FA61D761}" type="presParOf" srcId="{B03136ED-9C69-4FEB-8AD6-FCC3637EC93E}" destId="{2518BDEE-C4A4-4E16-8A32-EB68226D0530}" srcOrd="1" destOrd="0" presId="urn:microsoft.com/office/officeart/2008/layout/LinedList"/>
    <dgm:cxn modelId="{FFC94D32-E684-49A9-A798-1FC2340BEFDC}" type="presParOf" srcId="{DAEE0A39-3503-4919-9CA0-D9CA6A5B88D6}" destId="{F5CE2AC4-D792-4E70-9828-26C39E0961AB}" srcOrd="6" destOrd="0" presId="urn:microsoft.com/office/officeart/2008/layout/LinedList"/>
    <dgm:cxn modelId="{9B38F49E-8141-4DFF-B72B-3A74EBE8E6A2}" type="presParOf" srcId="{DAEE0A39-3503-4919-9CA0-D9CA6A5B88D6}" destId="{94B7C7C2-C8F5-4644-82BB-5D64A3FE3F17}" srcOrd="7" destOrd="0" presId="urn:microsoft.com/office/officeart/2008/layout/LinedList"/>
    <dgm:cxn modelId="{74195AAF-D65F-4403-B005-63F5B5E40BF2}" type="presParOf" srcId="{94B7C7C2-C8F5-4644-82BB-5D64A3FE3F17}" destId="{2B829404-9F06-4C15-BE63-7DB76D66E09A}" srcOrd="0" destOrd="0" presId="urn:microsoft.com/office/officeart/2008/layout/LinedList"/>
    <dgm:cxn modelId="{091AE843-2DB5-431F-A5D5-129090710DDD}" type="presParOf" srcId="{94B7C7C2-C8F5-4644-82BB-5D64A3FE3F17}" destId="{F6DA7F4A-AEE2-4B8A-A877-51F05A4C3AB3}" srcOrd="1" destOrd="0" presId="urn:microsoft.com/office/officeart/2008/layout/LinedList"/>
    <dgm:cxn modelId="{56A5C869-F7DB-45AC-89B7-5AC1C7585AB0}" type="presParOf" srcId="{DAEE0A39-3503-4919-9CA0-D9CA6A5B88D6}" destId="{687FEF8F-CEBC-443C-A363-4D78B09DBEF2}" srcOrd="8" destOrd="0" presId="urn:microsoft.com/office/officeart/2008/layout/LinedList"/>
    <dgm:cxn modelId="{E6F9746F-24C6-4852-927A-3035DA0BA815}" type="presParOf" srcId="{DAEE0A39-3503-4919-9CA0-D9CA6A5B88D6}" destId="{DB4ED35E-FF84-42C4-8BDF-AC0506446082}" srcOrd="9" destOrd="0" presId="urn:microsoft.com/office/officeart/2008/layout/LinedList"/>
    <dgm:cxn modelId="{E7DAA85C-2AD6-42F9-BC05-1196ED45A004}" type="presParOf" srcId="{DB4ED35E-FF84-42C4-8BDF-AC0506446082}" destId="{F3EC39DB-8706-41FF-8B56-28520C4B1973}" srcOrd="0" destOrd="0" presId="urn:microsoft.com/office/officeart/2008/layout/LinedList"/>
    <dgm:cxn modelId="{3E7F113F-350D-4632-A0A3-2E22A2337720}" type="presParOf" srcId="{DB4ED35E-FF84-42C4-8BDF-AC0506446082}" destId="{EC22F5CC-7889-439A-AFC1-9756CF621E8E}" srcOrd="1" destOrd="0" presId="urn:microsoft.com/office/officeart/2008/layout/LinedList"/>
    <dgm:cxn modelId="{098DA7C1-2F30-4D54-A96B-99D64B42A3D2}" type="presParOf" srcId="{DAEE0A39-3503-4919-9CA0-D9CA6A5B88D6}" destId="{1F46F05A-BCE2-4D46-AC6A-62A641F208B8}" srcOrd="10" destOrd="0" presId="urn:microsoft.com/office/officeart/2008/layout/LinedList"/>
    <dgm:cxn modelId="{002B63A7-B3EE-4295-9A97-C770FDE7C044}" type="presParOf" srcId="{DAEE0A39-3503-4919-9CA0-D9CA6A5B88D6}" destId="{D4BD80D4-8149-48F0-A041-59D15622E97C}" srcOrd="11" destOrd="0" presId="urn:microsoft.com/office/officeart/2008/layout/LinedList"/>
    <dgm:cxn modelId="{4AAA3464-E974-4DDB-BA13-229D770B4691}" type="presParOf" srcId="{D4BD80D4-8149-48F0-A041-59D15622E97C}" destId="{DEA57831-EC43-4F9E-8D21-75751E797758}" srcOrd="0" destOrd="0" presId="urn:microsoft.com/office/officeart/2008/layout/LinedList"/>
    <dgm:cxn modelId="{29326E0A-AADB-4F14-88A2-DF536DDF7A6D}" type="presParOf" srcId="{D4BD80D4-8149-48F0-A041-59D15622E97C}" destId="{6BC316A5-03AE-45AD-B2BC-04B24130855E}" srcOrd="1" destOrd="0" presId="urn:microsoft.com/office/officeart/2008/layout/LinedList"/>
    <dgm:cxn modelId="{7DAA4BF9-185E-4723-BC8A-72F6F72016CD}" type="presParOf" srcId="{DAEE0A39-3503-4919-9CA0-D9CA6A5B88D6}" destId="{C0B5B149-0445-4F3A-9599-5E988FD1E53B}" srcOrd="12" destOrd="0" presId="urn:microsoft.com/office/officeart/2008/layout/LinedList"/>
    <dgm:cxn modelId="{F2068550-5A29-4762-951E-0AAC7CAD61C1}" type="presParOf" srcId="{DAEE0A39-3503-4919-9CA0-D9CA6A5B88D6}" destId="{CD77A806-08F1-40AA-9E7B-1F38748C51F4}" srcOrd="13" destOrd="0" presId="urn:microsoft.com/office/officeart/2008/layout/LinedList"/>
    <dgm:cxn modelId="{75F24BC2-63DC-4D3D-A84C-2D48AE9C7296}" type="presParOf" srcId="{CD77A806-08F1-40AA-9E7B-1F38748C51F4}" destId="{B62A4DF1-67CE-49E9-BEBA-07DBE25FF4B0}" srcOrd="0" destOrd="0" presId="urn:microsoft.com/office/officeart/2008/layout/LinedList"/>
    <dgm:cxn modelId="{9B72E1C4-BF3B-4BCA-A011-149B5CB65E73}" type="presParOf" srcId="{CD77A806-08F1-40AA-9E7B-1F38748C51F4}" destId="{67D6125B-4F6E-420B-8C31-DBD83492504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45181B-26AA-4F9D-95DC-FB8FD5D6899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A61DFFAE-7C49-416B-9623-7A892CDAECF7}">
      <dgm:prSet/>
      <dgm:spPr/>
      <dgm:t>
        <a:bodyPr/>
        <a:lstStyle/>
        <a:p>
          <a:r>
            <a:rPr lang="en-US" dirty="0"/>
            <a:t>Autism Spectrum Disorder (ASD) vs Autism Spectrum Condition (ASC) </a:t>
          </a:r>
        </a:p>
      </dgm:t>
    </dgm:pt>
    <dgm:pt modelId="{B1105F9D-A44A-4B2C-B989-56CA6F76DBFE}" type="parTrans" cxnId="{CCAB04A3-8896-47C1-BD52-C67B07EAEFCD}">
      <dgm:prSet/>
      <dgm:spPr/>
      <dgm:t>
        <a:bodyPr/>
        <a:lstStyle/>
        <a:p>
          <a:endParaRPr lang="en-US"/>
        </a:p>
      </dgm:t>
    </dgm:pt>
    <dgm:pt modelId="{9719D195-DFCC-4109-A0A5-B59BA6D8E35B}" type="sibTrans" cxnId="{CCAB04A3-8896-47C1-BD52-C67B07EAEFCD}">
      <dgm:prSet/>
      <dgm:spPr/>
      <dgm:t>
        <a:bodyPr/>
        <a:lstStyle/>
        <a:p>
          <a:endParaRPr lang="en-US"/>
        </a:p>
      </dgm:t>
    </dgm:pt>
    <dgm:pt modelId="{67E5DCA6-A262-4486-8A10-82C9E050157D}">
      <dgm:prSet/>
      <dgm:spPr/>
      <dgm:t>
        <a:bodyPr/>
        <a:lstStyle/>
        <a:p>
          <a:r>
            <a:rPr lang="en-US" dirty="0"/>
            <a:t>Person-first (person with autism) vs identity-first language (autistic person)</a:t>
          </a:r>
        </a:p>
      </dgm:t>
    </dgm:pt>
    <dgm:pt modelId="{9A6CE5F7-A9E7-44F2-B844-70517EA2DB81}" type="parTrans" cxnId="{324010E5-5A91-42E6-88AE-F5BA09F75879}">
      <dgm:prSet/>
      <dgm:spPr/>
      <dgm:t>
        <a:bodyPr/>
        <a:lstStyle/>
        <a:p>
          <a:endParaRPr lang="en-US"/>
        </a:p>
      </dgm:t>
    </dgm:pt>
    <dgm:pt modelId="{C97A8B2E-4C4B-4E03-B387-6A4687B26A47}" type="sibTrans" cxnId="{324010E5-5A91-42E6-88AE-F5BA09F75879}">
      <dgm:prSet/>
      <dgm:spPr/>
      <dgm:t>
        <a:bodyPr/>
        <a:lstStyle/>
        <a:p>
          <a:endParaRPr lang="en-US"/>
        </a:p>
      </dgm:t>
    </dgm:pt>
    <dgm:pt modelId="{210FBC14-C63F-4676-8D1C-80CD44273E48}">
      <dgm:prSet/>
      <dgm:spPr/>
      <dgm:t>
        <a:bodyPr/>
        <a:lstStyle/>
        <a:p>
          <a:r>
            <a:rPr lang="en-US" dirty="0" err="1"/>
            <a:t>Stigmatising</a:t>
          </a:r>
          <a:r>
            <a:rPr lang="en-US" dirty="0"/>
            <a:t> language used in research</a:t>
          </a:r>
        </a:p>
      </dgm:t>
    </dgm:pt>
    <dgm:pt modelId="{E0DE8DCD-9901-4ED5-8955-A0B700909450}" type="parTrans" cxnId="{03E1C1A9-BF0F-4AE7-94A4-45A5F9C568EE}">
      <dgm:prSet/>
      <dgm:spPr/>
      <dgm:t>
        <a:bodyPr/>
        <a:lstStyle/>
        <a:p>
          <a:endParaRPr lang="en-US"/>
        </a:p>
      </dgm:t>
    </dgm:pt>
    <dgm:pt modelId="{381854BC-3A33-4596-9E61-FA2FD75BBDC6}" type="sibTrans" cxnId="{03E1C1A9-BF0F-4AE7-94A4-45A5F9C568EE}">
      <dgm:prSet/>
      <dgm:spPr/>
      <dgm:t>
        <a:bodyPr/>
        <a:lstStyle/>
        <a:p>
          <a:endParaRPr lang="en-US"/>
        </a:p>
      </dgm:t>
    </dgm:pt>
    <dgm:pt modelId="{EA066363-F015-4E82-BB7A-A0C9C49574F6}" type="pres">
      <dgm:prSet presAssocID="{6545181B-26AA-4F9D-95DC-FB8FD5D68996}" presName="hierChild1" presStyleCnt="0">
        <dgm:presLayoutVars>
          <dgm:chPref val="1"/>
          <dgm:dir/>
          <dgm:animOne val="branch"/>
          <dgm:animLvl val="lvl"/>
          <dgm:resizeHandles/>
        </dgm:presLayoutVars>
      </dgm:prSet>
      <dgm:spPr/>
    </dgm:pt>
    <dgm:pt modelId="{FDF4B148-A67D-4954-9C95-5CA27230050A}" type="pres">
      <dgm:prSet presAssocID="{A61DFFAE-7C49-416B-9623-7A892CDAECF7}" presName="hierRoot1" presStyleCnt="0"/>
      <dgm:spPr/>
    </dgm:pt>
    <dgm:pt modelId="{E8D1F78C-26A4-4228-B7DC-4A632E590010}" type="pres">
      <dgm:prSet presAssocID="{A61DFFAE-7C49-416B-9623-7A892CDAECF7}" presName="composite" presStyleCnt="0"/>
      <dgm:spPr/>
    </dgm:pt>
    <dgm:pt modelId="{B5472A5F-5897-474E-B3A2-57916507A9BB}" type="pres">
      <dgm:prSet presAssocID="{A61DFFAE-7C49-416B-9623-7A892CDAECF7}" presName="background" presStyleLbl="node0" presStyleIdx="0" presStyleCnt="3"/>
      <dgm:spPr/>
    </dgm:pt>
    <dgm:pt modelId="{5D046A99-817D-4437-A074-2827DE4EC924}" type="pres">
      <dgm:prSet presAssocID="{A61DFFAE-7C49-416B-9623-7A892CDAECF7}" presName="text" presStyleLbl="fgAcc0" presStyleIdx="0" presStyleCnt="3">
        <dgm:presLayoutVars>
          <dgm:chPref val="3"/>
        </dgm:presLayoutVars>
      </dgm:prSet>
      <dgm:spPr/>
    </dgm:pt>
    <dgm:pt modelId="{E42E27DB-A018-4818-A88A-688D64483370}" type="pres">
      <dgm:prSet presAssocID="{A61DFFAE-7C49-416B-9623-7A892CDAECF7}" presName="hierChild2" presStyleCnt="0"/>
      <dgm:spPr/>
    </dgm:pt>
    <dgm:pt modelId="{CA36A999-3AA1-45D9-BF98-AD8CCA9AA8F1}" type="pres">
      <dgm:prSet presAssocID="{67E5DCA6-A262-4486-8A10-82C9E050157D}" presName="hierRoot1" presStyleCnt="0"/>
      <dgm:spPr/>
    </dgm:pt>
    <dgm:pt modelId="{0CA243A7-F53E-4A9C-9E7D-60DFDB1786DA}" type="pres">
      <dgm:prSet presAssocID="{67E5DCA6-A262-4486-8A10-82C9E050157D}" presName="composite" presStyleCnt="0"/>
      <dgm:spPr/>
    </dgm:pt>
    <dgm:pt modelId="{72F0FB46-F144-4099-8A70-0827DEB6E1EB}" type="pres">
      <dgm:prSet presAssocID="{67E5DCA6-A262-4486-8A10-82C9E050157D}" presName="background" presStyleLbl="node0" presStyleIdx="1" presStyleCnt="3"/>
      <dgm:spPr/>
    </dgm:pt>
    <dgm:pt modelId="{F02C945F-4A6D-4A28-AE92-29FEEADD2FFA}" type="pres">
      <dgm:prSet presAssocID="{67E5DCA6-A262-4486-8A10-82C9E050157D}" presName="text" presStyleLbl="fgAcc0" presStyleIdx="1" presStyleCnt="3">
        <dgm:presLayoutVars>
          <dgm:chPref val="3"/>
        </dgm:presLayoutVars>
      </dgm:prSet>
      <dgm:spPr/>
    </dgm:pt>
    <dgm:pt modelId="{F96DABD1-FD17-495D-9E72-B005C571ADEB}" type="pres">
      <dgm:prSet presAssocID="{67E5DCA6-A262-4486-8A10-82C9E050157D}" presName="hierChild2" presStyleCnt="0"/>
      <dgm:spPr/>
    </dgm:pt>
    <dgm:pt modelId="{C3F60C80-A881-4FA7-855C-66871170E0A3}" type="pres">
      <dgm:prSet presAssocID="{210FBC14-C63F-4676-8D1C-80CD44273E48}" presName="hierRoot1" presStyleCnt="0"/>
      <dgm:spPr/>
    </dgm:pt>
    <dgm:pt modelId="{A881DF0F-5396-45F0-869B-BA8032648E52}" type="pres">
      <dgm:prSet presAssocID="{210FBC14-C63F-4676-8D1C-80CD44273E48}" presName="composite" presStyleCnt="0"/>
      <dgm:spPr/>
    </dgm:pt>
    <dgm:pt modelId="{B4979E73-7EA2-4B3E-A0DD-621BCD90DFFE}" type="pres">
      <dgm:prSet presAssocID="{210FBC14-C63F-4676-8D1C-80CD44273E48}" presName="background" presStyleLbl="node0" presStyleIdx="2" presStyleCnt="3"/>
      <dgm:spPr/>
    </dgm:pt>
    <dgm:pt modelId="{2FABDA30-7AAC-4CF4-A9BF-AA0C492F675F}" type="pres">
      <dgm:prSet presAssocID="{210FBC14-C63F-4676-8D1C-80CD44273E48}" presName="text" presStyleLbl="fgAcc0" presStyleIdx="2" presStyleCnt="3">
        <dgm:presLayoutVars>
          <dgm:chPref val="3"/>
        </dgm:presLayoutVars>
      </dgm:prSet>
      <dgm:spPr/>
    </dgm:pt>
    <dgm:pt modelId="{2301E8D3-40D5-4FA2-A6FD-93394CFFF586}" type="pres">
      <dgm:prSet presAssocID="{210FBC14-C63F-4676-8D1C-80CD44273E48}" presName="hierChild2" presStyleCnt="0"/>
      <dgm:spPr/>
    </dgm:pt>
  </dgm:ptLst>
  <dgm:cxnLst>
    <dgm:cxn modelId="{40891F0A-9889-4345-8222-6933956384E2}" type="presOf" srcId="{67E5DCA6-A262-4486-8A10-82C9E050157D}" destId="{F02C945F-4A6D-4A28-AE92-29FEEADD2FFA}" srcOrd="0" destOrd="0" presId="urn:microsoft.com/office/officeart/2005/8/layout/hierarchy1"/>
    <dgm:cxn modelId="{DF27536C-371B-495E-B958-3D75BBBB52EF}" type="presOf" srcId="{210FBC14-C63F-4676-8D1C-80CD44273E48}" destId="{2FABDA30-7AAC-4CF4-A9BF-AA0C492F675F}" srcOrd="0" destOrd="0" presId="urn:microsoft.com/office/officeart/2005/8/layout/hierarchy1"/>
    <dgm:cxn modelId="{CCAB04A3-8896-47C1-BD52-C67B07EAEFCD}" srcId="{6545181B-26AA-4F9D-95DC-FB8FD5D68996}" destId="{A61DFFAE-7C49-416B-9623-7A892CDAECF7}" srcOrd="0" destOrd="0" parTransId="{B1105F9D-A44A-4B2C-B989-56CA6F76DBFE}" sibTransId="{9719D195-DFCC-4109-A0A5-B59BA6D8E35B}"/>
    <dgm:cxn modelId="{03E1C1A9-BF0F-4AE7-94A4-45A5F9C568EE}" srcId="{6545181B-26AA-4F9D-95DC-FB8FD5D68996}" destId="{210FBC14-C63F-4676-8D1C-80CD44273E48}" srcOrd="2" destOrd="0" parTransId="{E0DE8DCD-9901-4ED5-8955-A0B700909450}" sibTransId="{381854BC-3A33-4596-9E61-FA2FD75BBDC6}"/>
    <dgm:cxn modelId="{324010E5-5A91-42E6-88AE-F5BA09F75879}" srcId="{6545181B-26AA-4F9D-95DC-FB8FD5D68996}" destId="{67E5DCA6-A262-4486-8A10-82C9E050157D}" srcOrd="1" destOrd="0" parTransId="{9A6CE5F7-A9E7-44F2-B844-70517EA2DB81}" sibTransId="{C97A8B2E-4C4B-4E03-B387-6A4687B26A47}"/>
    <dgm:cxn modelId="{8BE9D7EC-BF84-4CC6-BCAD-25BF0F0747A3}" type="presOf" srcId="{6545181B-26AA-4F9D-95DC-FB8FD5D68996}" destId="{EA066363-F015-4E82-BB7A-A0C9C49574F6}" srcOrd="0" destOrd="0" presId="urn:microsoft.com/office/officeart/2005/8/layout/hierarchy1"/>
    <dgm:cxn modelId="{9359D5F0-5DD5-4365-BDF8-8B64D762397D}" type="presOf" srcId="{A61DFFAE-7C49-416B-9623-7A892CDAECF7}" destId="{5D046A99-817D-4437-A074-2827DE4EC924}" srcOrd="0" destOrd="0" presId="urn:microsoft.com/office/officeart/2005/8/layout/hierarchy1"/>
    <dgm:cxn modelId="{6ABE56F9-8CB1-42F2-9D64-0BB3E4949230}" type="presParOf" srcId="{EA066363-F015-4E82-BB7A-A0C9C49574F6}" destId="{FDF4B148-A67D-4954-9C95-5CA27230050A}" srcOrd="0" destOrd="0" presId="urn:microsoft.com/office/officeart/2005/8/layout/hierarchy1"/>
    <dgm:cxn modelId="{442D1FCF-7643-4F3C-9B81-D97753D6C22B}" type="presParOf" srcId="{FDF4B148-A67D-4954-9C95-5CA27230050A}" destId="{E8D1F78C-26A4-4228-B7DC-4A632E590010}" srcOrd="0" destOrd="0" presId="urn:microsoft.com/office/officeart/2005/8/layout/hierarchy1"/>
    <dgm:cxn modelId="{1A13BEE7-86B1-491B-96F8-D0A4AA983DEA}" type="presParOf" srcId="{E8D1F78C-26A4-4228-B7DC-4A632E590010}" destId="{B5472A5F-5897-474E-B3A2-57916507A9BB}" srcOrd="0" destOrd="0" presId="urn:microsoft.com/office/officeart/2005/8/layout/hierarchy1"/>
    <dgm:cxn modelId="{2E080E31-76A3-49DC-A996-6A6C6F6629F2}" type="presParOf" srcId="{E8D1F78C-26A4-4228-B7DC-4A632E590010}" destId="{5D046A99-817D-4437-A074-2827DE4EC924}" srcOrd="1" destOrd="0" presId="urn:microsoft.com/office/officeart/2005/8/layout/hierarchy1"/>
    <dgm:cxn modelId="{9DA7DB95-93CB-4110-AF9A-FE9BCC5612E8}" type="presParOf" srcId="{FDF4B148-A67D-4954-9C95-5CA27230050A}" destId="{E42E27DB-A018-4818-A88A-688D64483370}" srcOrd="1" destOrd="0" presId="urn:microsoft.com/office/officeart/2005/8/layout/hierarchy1"/>
    <dgm:cxn modelId="{7F7532BB-A9D5-407D-9C8A-5A50B8CFF8C8}" type="presParOf" srcId="{EA066363-F015-4E82-BB7A-A0C9C49574F6}" destId="{CA36A999-3AA1-45D9-BF98-AD8CCA9AA8F1}" srcOrd="1" destOrd="0" presId="urn:microsoft.com/office/officeart/2005/8/layout/hierarchy1"/>
    <dgm:cxn modelId="{AB8D7FDC-D7BE-462E-8923-BBD430DFCBB5}" type="presParOf" srcId="{CA36A999-3AA1-45D9-BF98-AD8CCA9AA8F1}" destId="{0CA243A7-F53E-4A9C-9E7D-60DFDB1786DA}" srcOrd="0" destOrd="0" presId="urn:microsoft.com/office/officeart/2005/8/layout/hierarchy1"/>
    <dgm:cxn modelId="{C7163278-356C-4186-90E3-1F89C18A70D7}" type="presParOf" srcId="{0CA243A7-F53E-4A9C-9E7D-60DFDB1786DA}" destId="{72F0FB46-F144-4099-8A70-0827DEB6E1EB}" srcOrd="0" destOrd="0" presId="urn:microsoft.com/office/officeart/2005/8/layout/hierarchy1"/>
    <dgm:cxn modelId="{FF1BD37D-270E-41F8-BEDC-AE8B7DEB2F0B}" type="presParOf" srcId="{0CA243A7-F53E-4A9C-9E7D-60DFDB1786DA}" destId="{F02C945F-4A6D-4A28-AE92-29FEEADD2FFA}" srcOrd="1" destOrd="0" presId="urn:microsoft.com/office/officeart/2005/8/layout/hierarchy1"/>
    <dgm:cxn modelId="{1B50A667-7157-40B1-BFC9-E762C09B36A1}" type="presParOf" srcId="{CA36A999-3AA1-45D9-BF98-AD8CCA9AA8F1}" destId="{F96DABD1-FD17-495D-9E72-B005C571ADEB}" srcOrd="1" destOrd="0" presId="urn:microsoft.com/office/officeart/2005/8/layout/hierarchy1"/>
    <dgm:cxn modelId="{3CFC1072-14AF-464B-B521-2B35E98CE931}" type="presParOf" srcId="{EA066363-F015-4E82-BB7A-A0C9C49574F6}" destId="{C3F60C80-A881-4FA7-855C-66871170E0A3}" srcOrd="2" destOrd="0" presId="urn:microsoft.com/office/officeart/2005/8/layout/hierarchy1"/>
    <dgm:cxn modelId="{07101CD4-7DC6-43FB-AA4C-16FF47B865CC}" type="presParOf" srcId="{C3F60C80-A881-4FA7-855C-66871170E0A3}" destId="{A881DF0F-5396-45F0-869B-BA8032648E52}" srcOrd="0" destOrd="0" presId="urn:microsoft.com/office/officeart/2005/8/layout/hierarchy1"/>
    <dgm:cxn modelId="{CE76217C-B1BA-428C-8458-6F7A7C90CA07}" type="presParOf" srcId="{A881DF0F-5396-45F0-869B-BA8032648E52}" destId="{B4979E73-7EA2-4B3E-A0DD-621BCD90DFFE}" srcOrd="0" destOrd="0" presId="urn:microsoft.com/office/officeart/2005/8/layout/hierarchy1"/>
    <dgm:cxn modelId="{726727FF-CB99-4C55-BA5D-F15B75E0FA80}" type="presParOf" srcId="{A881DF0F-5396-45F0-869B-BA8032648E52}" destId="{2FABDA30-7AAC-4CF4-A9BF-AA0C492F675F}" srcOrd="1" destOrd="0" presId="urn:microsoft.com/office/officeart/2005/8/layout/hierarchy1"/>
    <dgm:cxn modelId="{C8E05CE1-5A95-4403-B18A-624B52C6AC84}" type="presParOf" srcId="{C3F60C80-A881-4FA7-855C-66871170E0A3}" destId="{2301E8D3-40D5-4FA2-A6FD-93394CFFF58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8B5920-C029-4D67-B175-870D52581F18}"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B4D73FCF-93B0-476A-96D8-1D70A29E3985}">
      <dgm:prSet/>
      <dgm:spPr/>
      <dgm:t>
        <a:bodyPr/>
        <a:lstStyle/>
        <a:p>
          <a:r>
            <a:rPr lang="en-IE" b="1" i="0"/>
            <a:t>criterion A: persistent deficits in reciprocal social communication and social interaction</a:t>
          </a:r>
          <a:endParaRPr lang="en-US"/>
        </a:p>
      </dgm:t>
    </dgm:pt>
    <dgm:pt modelId="{FD3B0C28-A9E4-439A-A3FE-B14DE4A185F5}" type="parTrans" cxnId="{443A5BC3-B1B3-4942-8354-B9829FC95751}">
      <dgm:prSet/>
      <dgm:spPr/>
      <dgm:t>
        <a:bodyPr/>
        <a:lstStyle/>
        <a:p>
          <a:endParaRPr lang="en-US"/>
        </a:p>
      </dgm:t>
    </dgm:pt>
    <dgm:pt modelId="{54F28298-96EA-42D2-A914-4C373FFB5966}" type="sibTrans" cxnId="{443A5BC3-B1B3-4942-8354-B9829FC95751}">
      <dgm:prSet/>
      <dgm:spPr/>
      <dgm:t>
        <a:bodyPr/>
        <a:lstStyle/>
        <a:p>
          <a:endParaRPr lang="en-US"/>
        </a:p>
      </dgm:t>
    </dgm:pt>
    <dgm:pt modelId="{A32DEEAF-9F6E-43FF-BF75-03796C9B9111}">
      <dgm:prSet/>
      <dgm:spPr/>
      <dgm:t>
        <a:bodyPr/>
        <a:lstStyle/>
        <a:p>
          <a:r>
            <a:rPr lang="en-IE" b="1" i="0" dirty="0"/>
            <a:t>criterion B: restricted, repetitive patterns of behaviour, interests or activities</a:t>
          </a:r>
          <a:endParaRPr lang="en-US" dirty="0"/>
        </a:p>
      </dgm:t>
    </dgm:pt>
    <dgm:pt modelId="{CC61CDEC-ABF4-498A-9312-B3AC4A0561B5}" type="parTrans" cxnId="{7EE1D1BA-F0E9-4165-BD25-686C31919184}">
      <dgm:prSet/>
      <dgm:spPr/>
      <dgm:t>
        <a:bodyPr/>
        <a:lstStyle/>
        <a:p>
          <a:endParaRPr lang="en-US"/>
        </a:p>
      </dgm:t>
    </dgm:pt>
    <dgm:pt modelId="{30DE1ABA-B47F-4BFD-96ED-1C25763C839C}" type="sibTrans" cxnId="{7EE1D1BA-F0E9-4165-BD25-686C31919184}">
      <dgm:prSet/>
      <dgm:spPr/>
      <dgm:t>
        <a:bodyPr/>
        <a:lstStyle/>
        <a:p>
          <a:endParaRPr lang="en-US"/>
        </a:p>
      </dgm:t>
    </dgm:pt>
    <dgm:pt modelId="{741731AD-DF52-401C-B5AA-C3F0D53E08F7}">
      <dgm:prSet/>
      <dgm:spPr/>
      <dgm:t>
        <a:bodyPr/>
        <a:lstStyle/>
        <a:p>
          <a:r>
            <a:rPr lang="en-IE" b="0" i="0"/>
            <a:t>criterion C: symptoms must be present in the early developmental period</a:t>
          </a:r>
          <a:endParaRPr lang="en-US"/>
        </a:p>
      </dgm:t>
    </dgm:pt>
    <dgm:pt modelId="{95C2A6E7-3579-40E5-A223-DDCA39A4D242}" type="parTrans" cxnId="{5975687D-1088-4E80-AFEE-0A09F8F87600}">
      <dgm:prSet/>
      <dgm:spPr/>
      <dgm:t>
        <a:bodyPr/>
        <a:lstStyle/>
        <a:p>
          <a:endParaRPr lang="en-US"/>
        </a:p>
      </dgm:t>
    </dgm:pt>
    <dgm:pt modelId="{872BB52E-09DF-4D0D-BBA9-6DFE07B8FCC6}" type="sibTrans" cxnId="{5975687D-1088-4E80-AFEE-0A09F8F87600}">
      <dgm:prSet/>
      <dgm:spPr/>
      <dgm:t>
        <a:bodyPr/>
        <a:lstStyle/>
        <a:p>
          <a:endParaRPr lang="en-US"/>
        </a:p>
      </dgm:t>
    </dgm:pt>
    <dgm:pt modelId="{FDC3FDED-3638-4D16-BE6C-65FF60E1CD27}">
      <dgm:prSet/>
      <dgm:spPr/>
      <dgm:t>
        <a:bodyPr/>
        <a:lstStyle/>
        <a:p>
          <a:r>
            <a:rPr lang="en-IE" b="0" i="0"/>
            <a:t>criterion D: symptoms cause clinically significant impairment in social, occupational, or other important areas of functioning</a:t>
          </a:r>
          <a:endParaRPr lang="en-US"/>
        </a:p>
      </dgm:t>
    </dgm:pt>
    <dgm:pt modelId="{67648E8E-AB21-4116-BD7B-FDB0A480FC1F}" type="parTrans" cxnId="{2FE3C3A9-C8D7-449C-9544-26F1308DFC1B}">
      <dgm:prSet/>
      <dgm:spPr/>
      <dgm:t>
        <a:bodyPr/>
        <a:lstStyle/>
        <a:p>
          <a:endParaRPr lang="en-US"/>
        </a:p>
      </dgm:t>
    </dgm:pt>
    <dgm:pt modelId="{7BEB95CA-EC6D-43A6-BAAF-9288A6185310}" type="sibTrans" cxnId="{2FE3C3A9-C8D7-449C-9544-26F1308DFC1B}">
      <dgm:prSet/>
      <dgm:spPr/>
      <dgm:t>
        <a:bodyPr/>
        <a:lstStyle/>
        <a:p>
          <a:endParaRPr lang="en-US"/>
        </a:p>
      </dgm:t>
    </dgm:pt>
    <dgm:pt modelId="{BA6611AA-0F96-4D13-ADF7-C49744E45330}">
      <dgm:prSet/>
      <dgm:spPr/>
      <dgm:t>
        <a:bodyPr/>
        <a:lstStyle/>
        <a:p>
          <a:r>
            <a:rPr lang="en-IE" b="0" i="0"/>
            <a:t>criterion E: these disturbances are not better explained by intellectual disability or global developmental delay.</a:t>
          </a:r>
          <a:endParaRPr lang="en-US"/>
        </a:p>
      </dgm:t>
    </dgm:pt>
    <dgm:pt modelId="{1D81826A-B8B2-4C58-974C-8A7888D42F7F}" type="parTrans" cxnId="{9262FC0E-84E6-4B71-8DD5-369BFC9BF124}">
      <dgm:prSet/>
      <dgm:spPr/>
      <dgm:t>
        <a:bodyPr/>
        <a:lstStyle/>
        <a:p>
          <a:endParaRPr lang="en-US"/>
        </a:p>
      </dgm:t>
    </dgm:pt>
    <dgm:pt modelId="{56EF358C-F052-413B-9813-8766041D1AEF}" type="sibTrans" cxnId="{9262FC0E-84E6-4B71-8DD5-369BFC9BF124}">
      <dgm:prSet/>
      <dgm:spPr/>
      <dgm:t>
        <a:bodyPr/>
        <a:lstStyle/>
        <a:p>
          <a:endParaRPr lang="en-US"/>
        </a:p>
      </dgm:t>
    </dgm:pt>
    <dgm:pt modelId="{D25E6913-7E48-4B5F-84E3-EFF861DEB0F9}" type="pres">
      <dgm:prSet presAssocID="{358B5920-C029-4D67-B175-870D52581F18}" presName="vert0" presStyleCnt="0">
        <dgm:presLayoutVars>
          <dgm:dir/>
          <dgm:animOne val="branch"/>
          <dgm:animLvl val="lvl"/>
        </dgm:presLayoutVars>
      </dgm:prSet>
      <dgm:spPr/>
    </dgm:pt>
    <dgm:pt modelId="{472AF60A-5CB8-40AE-AF81-735B8DD6F072}" type="pres">
      <dgm:prSet presAssocID="{B4D73FCF-93B0-476A-96D8-1D70A29E3985}" presName="thickLine" presStyleLbl="alignNode1" presStyleIdx="0" presStyleCnt="5"/>
      <dgm:spPr/>
    </dgm:pt>
    <dgm:pt modelId="{FF61B71B-0DF6-4552-8C71-DA64D2E88C12}" type="pres">
      <dgm:prSet presAssocID="{B4D73FCF-93B0-476A-96D8-1D70A29E3985}" presName="horz1" presStyleCnt="0"/>
      <dgm:spPr/>
    </dgm:pt>
    <dgm:pt modelId="{4894F3FD-073F-4779-9015-D453C3146499}" type="pres">
      <dgm:prSet presAssocID="{B4D73FCF-93B0-476A-96D8-1D70A29E3985}" presName="tx1" presStyleLbl="revTx" presStyleIdx="0" presStyleCnt="5"/>
      <dgm:spPr/>
    </dgm:pt>
    <dgm:pt modelId="{35713CF7-795E-401F-B786-11C4ED19C0BD}" type="pres">
      <dgm:prSet presAssocID="{B4D73FCF-93B0-476A-96D8-1D70A29E3985}" presName="vert1" presStyleCnt="0"/>
      <dgm:spPr/>
    </dgm:pt>
    <dgm:pt modelId="{826E9224-E107-4262-A970-0A9D1FCF2E5C}" type="pres">
      <dgm:prSet presAssocID="{A32DEEAF-9F6E-43FF-BF75-03796C9B9111}" presName="thickLine" presStyleLbl="alignNode1" presStyleIdx="1" presStyleCnt="5"/>
      <dgm:spPr/>
    </dgm:pt>
    <dgm:pt modelId="{C79EB1A7-C447-4BAF-8416-DA88579EF515}" type="pres">
      <dgm:prSet presAssocID="{A32DEEAF-9F6E-43FF-BF75-03796C9B9111}" presName="horz1" presStyleCnt="0"/>
      <dgm:spPr/>
    </dgm:pt>
    <dgm:pt modelId="{C612E9DB-A540-4EBF-8D67-8F2703108D00}" type="pres">
      <dgm:prSet presAssocID="{A32DEEAF-9F6E-43FF-BF75-03796C9B9111}" presName="tx1" presStyleLbl="revTx" presStyleIdx="1" presStyleCnt="5"/>
      <dgm:spPr/>
    </dgm:pt>
    <dgm:pt modelId="{7E9F0A3C-B78E-47EA-80FC-88F61635AC74}" type="pres">
      <dgm:prSet presAssocID="{A32DEEAF-9F6E-43FF-BF75-03796C9B9111}" presName="vert1" presStyleCnt="0"/>
      <dgm:spPr/>
    </dgm:pt>
    <dgm:pt modelId="{05EF4C42-1B90-4642-BE73-A7112FCE2CE2}" type="pres">
      <dgm:prSet presAssocID="{741731AD-DF52-401C-B5AA-C3F0D53E08F7}" presName="thickLine" presStyleLbl="alignNode1" presStyleIdx="2" presStyleCnt="5"/>
      <dgm:spPr/>
    </dgm:pt>
    <dgm:pt modelId="{C82E9492-4583-4985-A988-6BBA74DE7919}" type="pres">
      <dgm:prSet presAssocID="{741731AD-DF52-401C-B5AA-C3F0D53E08F7}" presName="horz1" presStyleCnt="0"/>
      <dgm:spPr/>
    </dgm:pt>
    <dgm:pt modelId="{9417522F-8733-45B5-9570-E6E531F7FC94}" type="pres">
      <dgm:prSet presAssocID="{741731AD-DF52-401C-B5AA-C3F0D53E08F7}" presName="tx1" presStyleLbl="revTx" presStyleIdx="2" presStyleCnt="5"/>
      <dgm:spPr/>
    </dgm:pt>
    <dgm:pt modelId="{057FF536-CC91-47D1-8759-5F15EDCAF4FF}" type="pres">
      <dgm:prSet presAssocID="{741731AD-DF52-401C-B5AA-C3F0D53E08F7}" presName="vert1" presStyleCnt="0"/>
      <dgm:spPr/>
    </dgm:pt>
    <dgm:pt modelId="{AEC900B3-7DB7-4831-943F-171368C37EAA}" type="pres">
      <dgm:prSet presAssocID="{FDC3FDED-3638-4D16-BE6C-65FF60E1CD27}" presName="thickLine" presStyleLbl="alignNode1" presStyleIdx="3" presStyleCnt="5"/>
      <dgm:spPr/>
    </dgm:pt>
    <dgm:pt modelId="{66ED8F1B-EE8B-49EE-AFF7-9F54E5890242}" type="pres">
      <dgm:prSet presAssocID="{FDC3FDED-3638-4D16-BE6C-65FF60E1CD27}" presName="horz1" presStyleCnt="0"/>
      <dgm:spPr/>
    </dgm:pt>
    <dgm:pt modelId="{4EE52595-BE70-4897-ACCD-2C1F0395C098}" type="pres">
      <dgm:prSet presAssocID="{FDC3FDED-3638-4D16-BE6C-65FF60E1CD27}" presName="tx1" presStyleLbl="revTx" presStyleIdx="3" presStyleCnt="5"/>
      <dgm:spPr/>
    </dgm:pt>
    <dgm:pt modelId="{EEEE2FFE-C77E-4909-BAA5-5B2C41A99D90}" type="pres">
      <dgm:prSet presAssocID="{FDC3FDED-3638-4D16-BE6C-65FF60E1CD27}" presName="vert1" presStyleCnt="0"/>
      <dgm:spPr/>
    </dgm:pt>
    <dgm:pt modelId="{B5BE5778-01BD-4CC1-9C6F-975BF3638413}" type="pres">
      <dgm:prSet presAssocID="{BA6611AA-0F96-4D13-ADF7-C49744E45330}" presName="thickLine" presStyleLbl="alignNode1" presStyleIdx="4" presStyleCnt="5"/>
      <dgm:spPr/>
    </dgm:pt>
    <dgm:pt modelId="{C19E553A-98BA-47C2-B2C0-B675CECFCD01}" type="pres">
      <dgm:prSet presAssocID="{BA6611AA-0F96-4D13-ADF7-C49744E45330}" presName="horz1" presStyleCnt="0"/>
      <dgm:spPr/>
    </dgm:pt>
    <dgm:pt modelId="{CBD9213D-D061-412E-8E8C-5C248602A9E4}" type="pres">
      <dgm:prSet presAssocID="{BA6611AA-0F96-4D13-ADF7-C49744E45330}" presName="tx1" presStyleLbl="revTx" presStyleIdx="4" presStyleCnt="5"/>
      <dgm:spPr/>
    </dgm:pt>
    <dgm:pt modelId="{6368B119-0A17-40CD-B463-5B5E79163436}" type="pres">
      <dgm:prSet presAssocID="{BA6611AA-0F96-4D13-ADF7-C49744E45330}" presName="vert1" presStyleCnt="0"/>
      <dgm:spPr/>
    </dgm:pt>
  </dgm:ptLst>
  <dgm:cxnLst>
    <dgm:cxn modelId="{9262FC0E-84E6-4B71-8DD5-369BFC9BF124}" srcId="{358B5920-C029-4D67-B175-870D52581F18}" destId="{BA6611AA-0F96-4D13-ADF7-C49744E45330}" srcOrd="4" destOrd="0" parTransId="{1D81826A-B8B2-4C58-974C-8A7888D42F7F}" sibTransId="{56EF358C-F052-413B-9813-8766041D1AEF}"/>
    <dgm:cxn modelId="{4261A327-5E50-434B-B65D-2F2D06EB3D45}" type="presOf" srcId="{A32DEEAF-9F6E-43FF-BF75-03796C9B9111}" destId="{C612E9DB-A540-4EBF-8D67-8F2703108D00}" srcOrd="0" destOrd="0" presId="urn:microsoft.com/office/officeart/2008/layout/LinedList"/>
    <dgm:cxn modelId="{3859FB5E-38BD-4CED-99EC-6370812A2195}" type="presOf" srcId="{358B5920-C029-4D67-B175-870D52581F18}" destId="{D25E6913-7E48-4B5F-84E3-EFF861DEB0F9}" srcOrd="0" destOrd="0" presId="urn:microsoft.com/office/officeart/2008/layout/LinedList"/>
    <dgm:cxn modelId="{290A3348-F477-4064-8EE0-CF5CD3B44379}" type="presOf" srcId="{741731AD-DF52-401C-B5AA-C3F0D53E08F7}" destId="{9417522F-8733-45B5-9570-E6E531F7FC94}" srcOrd="0" destOrd="0" presId="urn:microsoft.com/office/officeart/2008/layout/LinedList"/>
    <dgm:cxn modelId="{92504E4F-B7EA-47CE-BC8B-BF741345CEB5}" type="presOf" srcId="{B4D73FCF-93B0-476A-96D8-1D70A29E3985}" destId="{4894F3FD-073F-4779-9015-D453C3146499}" srcOrd="0" destOrd="0" presId="urn:microsoft.com/office/officeart/2008/layout/LinedList"/>
    <dgm:cxn modelId="{07A2C779-56E2-41AA-A09C-ED2FF4283ADB}" type="presOf" srcId="{FDC3FDED-3638-4D16-BE6C-65FF60E1CD27}" destId="{4EE52595-BE70-4897-ACCD-2C1F0395C098}" srcOrd="0" destOrd="0" presId="urn:microsoft.com/office/officeart/2008/layout/LinedList"/>
    <dgm:cxn modelId="{5975687D-1088-4E80-AFEE-0A09F8F87600}" srcId="{358B5920-C029-4D67-B175-870D52581F18}" destId="{741731AD-DF52-401C-B5AA-C3F0D53E08F7}" srcOrd="2" destOrd="0" parTransId="{95C2A6E7-3579-40E5-A223-DDCA39A4D242}" sibTransId="{872BB52E-09DF-4D0D-BBA9-6DFE07B8FCC6}"/>
    <dgm:cxn modelId="{2FE3C3A9-C8D7-449C-9544-26F1308DFC1B}" srcId="{358B5920-C029-4D67-B175-870D52581F18}" destId="{FDC3FDED-3638-4D16-BE6C-65FF60E1CD27}" srcOrd="3" destOrd="0" parTransId="{67648E8E-AB21-4116-BD7B-FDB0A480FC1F}" sibTransId="{7BEB95CA-EC6D-43A6-BAAF-9288A6185310}"/>
    <dgm:cxn modelId="{EABC0AB5-BEAE-4C3F-B974-9556541CF0D7}" type="presOf" srcId="{BA6611AA-0F96-4D13-ADF7-C49744E45330}" destId="{CBD9213D-D061-412E-8E8C-5C248602A9E4}" srcOrd="0" destOrd="0" presId="urn:microsoft.com/office/officeart/2008/layout/LinedList"/>
    <dgm:cxn modelId="{7EE1D1BA-F0E9-4165-BD25-686C31919184}" srcId="{358B5920-C029-4D67-B175-870D52581F18}" destId="{A32DEEAF-9F6E-43FF-BF75-03796C9B9111}" srcOrd="1" destOrd="0" parTransId="{CC61CDEC-ABF4-498A-9312-B3AC4A0561B5}" sibTransId="{30DE1ABA-B47F-4BFD-96ED-1C25763C839C}"/>
    <dgm:cxn modelId="{443A5BC3-B1B3-4942-8354-B9829FC95751}" srcId="{358B5920-C029-4D67-B175-870D52581F18}" destId="{B4D73FCF-93B0-476A-96D8-1D70A29E3985}" srcOrd="0" destOrd="0" parTransId="{FD3B0C28-A9E4-439A-A3FE-B14DE4A185F5}" sibTransId="{54F28298-96EA-42D2-A914-4C373FFB5966}"/>
    <dgm:cxn modelId="{5AAAA66C-65F9-4850-B251-7E3941478B1C}" type="presParOf" srcId="{D25E6913-7E48-4B5F-84E3-EFF861DEB0F9}" destId="{472AF60A-5CB8-40AE-AF81-735B8DD6F072}" srcOrd="0" destOrd="0" presId="urn:microsoft.com/office/officeart/2008/layout/LinedList"/>
    <dgm:cxn modelId="{78D528C6-5810-462D-A158-AD3E37476DE8}" type="presParOf" srcId="{D25E6913-7E48-4B5F-84E3-EFF861DEB0F9}" destId="{FF61B71B-0DF6-4552-8C71-DA64D2E88C12}" srcOrd="1" destOrd="0" presId="urn:microsoft.com/office/officeart/2008/layout/LinedList"/>
    <dgm:cxn modelId="{1BBC24F4-4CA2-4C48-866F-DB50304E93AB}" type="presParOf" srcId="{FF61B71B-0DF6-4552-8C71-DA64D2E88C12}" destId="{4894F3FD-073F-4779-9015-D453C3146499}" srcOrd="0" destOrd="0" presId="urn:microsoft.com/office/officeart/2008/layout/LinedList"/>
    <dgm:cxn modelId="{A1ABA678-D1D9-4587-9481-ED1800209492}" type="presParOf" srcId="{FF61B71B-0DF6-4552-8C71-DA64D2E88C12}" destId="{35713CF7-795E-401F-B786-11C4ED19C0BD}" srcOrd="1" destOrd="0" presId="urn:microsoft.com/office/officeart/2008/layout/LinedList"/>
    <dgm:cxn modelId="{4435095F-D558-4CA2-9217-5D470338B8C7}" type="presParOf" srcId="{D25E6913-7E48-4B5F-84E3-EFF861DEB0F9}" destId="{826E9224-E107-4262-A970-0A9D1FCF2E5C}" srcOrd="2" destOrd="0" presId="urn:microsoft.com/office/officeart/2008/layout/LinedList"/>
    <dgm:cxn modelId="{5AE491B1-E4C3-490B-93A7-E61285985F1F}" type="presParOf" srcId="{D25E6913-7E48-4B5F-84E3-EFF861DEB0F9}" destId="{C79EB1A7-C447-4BAF-8416-DA88579EF515}" srcOrd="3" destOrd="0" presId="urn:microsoft.com/office/officeart/2008/layout/LinedList"/>
    <dgm:cxn modelId="{EC6E1693-1030-4F7D-8274-4A096C56F39B}" type="presParOf" srcId="{C79EB1A7-C447-4BAF-8416-DA88579EF515}" destId="{C612E9DB-A540-4EBF-8D67-8F2703108D00}" srcOrd="0" destOrd="0" presId="urn:microsoft.com/office/officeart/2008/layout/LinedList"/>
    <dgm:cxn modelId="{FE8274A4-3035-4E7D-B8C6-5552022D0294}" type="presParOf" srcId="{C79EB1A7-C447-4BAF-8416-DA88579EF515}" destId="{7E9F0A3C-B78E-47EA-80FC-88F61635AC74}" srcOrd="1" destOrd="0" presId="urn:microsoft.com/office/officeart/2008/layout/LinedList"/>
    <dgm:cxn modelId="{4BD9050E-2F77-4DE6-80B9-90B63D449377}" type="presParOf" srcId="{D25E6913-7E48-4B5F-84E3-EFF861DEB0F9}" destId="{05EF4C42-1B90-4642-BE73-A7112FCE2CE2}" srcOrd="4" destOrd="0" presId="urn:microsoft.com/office/officeart/2008/layout/LinedList"/>
    <dgm:cxn modelId="{9199BE2B-2EB2-4932-8237-3EB4618F0EDC}" type="presParOf" srcId="{D25E6913-7E48-4B5F-84E3-EFF861DEB0F9}" destId="{C82E9492-4583-4985-A988-6BBA74DE7919}" srcOrd="5" destOrd="0" presId="urn:microsoft.com/office/officeart/2008/layout/LinedList"/>
    <dgm:cxn modelId="{BEDB289D-A41D-4531-A39C-104E6C4A66C9}" type="presParOf" srcId="{C82E9492-4583-4985-A988-6BBA74DE7919}" destId="{9417522F-8733-45B5-9570-E6E531F7FC94}" srcOrd="0" destOrd="0" presId="urn:microsoft.com/office/officeart/2008/layout/LinedList"/>
    <dgm:cxn modelId="{C906C571-F16B-4EBD-8D63-2C72E43E19C7}" type="presParOf" srcId="{C82E9492-4583-4985-A988-6BBA74DE7919}" destId="{057FF536-CC91-47D1-8759-5F15EDCAF4FF}" srcOrd="1" destOrd="0" presId="urn:microsoft.com/office/officeart/2008/layout/LinedList"/>
    <dgm:cxn modelId="{80CCF6E0-A146-4E74-94FF-0480756D0C4B}" type="presParOf" srcId="{D25E6913-7E48-4B5F-84E3-EFF861DEB0F9}" destId="{AEC900B3-7DB7-4831-943F-171368C37EAA}" srcOrd="6" destOrd="0" presId="urn:microsoft.com/office/officeart/2008/layout/LinedList"/>
    <dgm:cxn modelId="{DE096707-6A41-4C96-8AB1-110710B7FE4A}" type="presParOf" srcId="{D25E6913-7E48-4B5F-84E3-EFF861DEB0F9}" destId="{66ED8F1B-EE8B-49EE-AFF7-9F54E5890242}" srcOrd="7" destOrd="0" presId="urn:microsoft.com/office/officeart/2008/layout/LinedList"/>
    <dgm:cxn modelId="{DD5D5F13-F92A-43C3-BDE5-6E7868A6C326}" type="presParOf" srcId="{66ED8F1B-EE8B-49EE-AFF7-9F54E5890242}" destId="{4EE52595-BE70-4897-ACCD-2C1F0395C098}" srcOrd="0" destOrd="0" presId="urn:microsoft.com/office/officeart/2008/layout/LinedList"/>
    <dgm:cxn modelId="{A7EAFF0A-BC18-4AD7-AA83-F1545332A965}" type="presParOf" srcId="{66ED8F1B-EE8B-49EE-AFF7-9F54E5890242}" destId="{EEEE2FFE-C77E-4909-BAA5-5B2C41A99D90}" srcOrd="1" destOrd="0" presId="urn:microsoft.com/office/officeart/2008/layout/LinedList"/>
    <dgm:cxn modelId="{B782FE8F-E274-4EDB-A722-64EB5D87F3F6}" type="presParOf" srcId="{D25E6913-7E48-4B5F-84E3-EFF861DEB0F9}" destId="{B5BE5778-01BD-4CC1-9C6F-975BF3638413}" srcOrd="8" destOrd="0" presId="urn:microsoft.com/office/officeart/2008/layout/LinedList"/>
    <dgm:cxn modelId="{4C31A3E9-CC97-4977-9ED1-88018CA76799}" type="presParOf" srcId="{D25E6913-7E48-4B5F-84E3-EFF861DEB0F9}" destId="{C19E553A-98BA-47C2-B2C0-B675CECFCD01}" srcOrd="9" destOrd="0" presId="urn:microsoft.com/office/officeart/2008/layout/LinedList"/>
    <dgm:cxn modelId="{84DF2774-FF72-40B9-84CF-C9D9F713BD51}" type="presParOf" srcId="{C19E553A-98BA-47C2-B2C0-B675CECFCD01}" destId="{CBD9213D-D061-412E-8E8C-5C248602A9E4}" srcOrd="0" destOrd="0" presId="urn:microsoft.com/office/officeart/2008/layout/LinedList"/>
    <dgm:cxn modelId="{08821E31-8D14-4A2F-94CE-962BBF7CF1BF}" type="presParOf" srcId="{C19E553A-98BA-47C2-B2C0-B675CECFCD01}" destId="{6368B119-0A17-40CD-B463-5B5E7916343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6C55B2-ED99-4A30-95CD-EB56A4C4E4B9}"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327E7990-2643-4F68-A580-0470594A0F6A}">
      <dgm:prSet/>
      <dgm:spPr/>
      <dgm:t>
        <a:bodyPr/>
        <a:lstStyle/>
        <a:p>
          <a:r>
            <a:rPr lang="en-US" dirty="0"/>
            <a:t>Theory of Mind (Baron-Cohen et al., 1985)) </a:t>
          </a:r>
        </a:p>
      </dgm:t>
    </dgm:pt>
    <dgm:pt modelId="{91E97574-F75A-42E8-B5CC-32C8816B2311}" type="parTrans" cxnId="{26D053A8-C224-4A6D-9F89-B624412210F4}">
      <dgm:prSet/>
      <dgm:spPr/>
      <dgm:t>
        <a:bodyPr/>
        <a:lstStyle/>
        <a:p>
          <a:endParaRPr lang="en-US"/>
        </a:p>
      </dgm:t>
    </dgm:pt>
    <dgm:pt modelId="{B5EF8BE1-923F-4EFF-B2CC-752AB1E5EE5E}" type="sibTrans" cxnId="{26D053A8-C224-4A6D-9F89-B624412210F4}">
      <dgm:prSet/>
      <dgm:spPr/>
      <dgm:t>
        <a:bodyPr/>
        <a:lstStyle/>
        <a:p>
          <a:endParaRPr lang="en-US"/>
        </a:p>
      </dgm:t>
    </dgm:pt>
    <dgm:pt modelId="{7CD43C51-3694-4B43-8565-C62D42FE081A}">
      <dgm:prSet/>
      <dgm:spPr/>
      <dgm:t>
        <a:bodyPr/>
        <a:lstStyle/>
        <a:p>
          <a:r>
            <a:rPr lang="en-US" dirty="0"/>
            <a:t>Weak Central Coherence Theory (Frith &amp; </a:t>
          </a:r>
          <a:r>
            <a:rPr lang="en-GB" dirty="0" err="1"/>
            <a:t>Happé</a:t>
          </a:r>
          <a:r>
            <a:rPr lang="en-US" dirty="0"/>
            <a:t>, 1994) </a:t>
          </a:r>
        </a:p>
      </dgm:t>
    </dgm:pt>
    <dgm:pt modelId="{0FA336DA-8F95-48FD-A184-74E7DFD97D04}" type="parTrans" cxnId="{0BA9153A-9619-478E-A0CC-AB826037BD4C}">
      <dgm:prSet/>
      <dgm:spPr/>
      <dgm:t>
        <a:bodyPr/>
        <a:lstStyle/>
        <a:p>
          <a:endParaRPr lang="en-US"/>
        </a:p>
      </dgm:t>
    </dgm:pt>
    <dgm:pt modelId="{48A52BB6-069F-4955-807D-7F92958C2506}" type="sibTrans" cxnId="{0BA9153A-9619-478E-A0CC-AB826037BD4C}">
      <dgm:prSet/>
      <dgm:spPr/>
      <dgm:t>
        <a:bodyPr/>
        <a:lstStyle/>
        <a:p>
          <a:endParaRPr lang="en-US"/>
        </a:p>
      </dgm:t>
    </dgm:pt>
    <dgm:pt modelId="{5ACB1D1E-3DFE-46B7-9358-981A201892BE}">
      <dgm:prSet/>
      <dgm:spPr/>
      <dgm:t>
        <a:bodyPr/>
        <a:lstStyle/>
        <a:p>
          <a:r>
            <a:rPr lang="en-US" dirty="0"/>
            <a:t>Extreme Male Brain Theory (Baron-Cohen, 2002)</a:t>
          </a:r>
        </a:p>
      </dgm:t>
    </dgm:pt>
    <dgm:pt modelId="{7441607C-6DF7-42F2-B3D2-2FD3DB550250}" type="parTrans" cxnId="{69CFDF56-68F2-4B17-8830-20118301CADD}">
      <dgm:prSet/>
      <dgm:spPr/>
      <dgm:t>
        <a:bodyPr/>
        <a:lstStyle/>
        <a:p>
          <a:endParaRPr lang="en-US"/>
        </a:p>
      </dgm:t>
    </dgm:pt>
    <dgm:pt modelId="{23BDD625-57D3-4ABA-9CEF-B5046C20A5E9}" type="sibTrans" cxnId="{69CFDF56-68F2-4B17-8830-20118301CADD}">
      <dgm:prSet/>
      <dgm:spPr/>
      <dgm:t>
        <a:bodyPr/>
        <a:lstStyle/>
        <a:p>
          <a:endParaRPr lang="en-US"/>
        </a:p>
      </dgm:t>
    </dgm:pt>
    <dgm:pt modelId="{A50013D1-FEFD-4340-A0B8-C49D028C0ECA}">
      <dgm:prSet/>
      <dgm:spPr/>
      <dgm:t>
        <a:bodyPr/>
        <a:lstStyle/>
        <a:p>
          <a:r>
            <a:rPr lang="en-US" dirty="0"/>
            <a:t>Enhanced Perceptual Functioning (</a:t>
          </a:r>
          <a:r>
            <a:rPr lang="en-US" dirty="0" err="1"/>
            <a:t>Mottron</a:t>
          </a:r>
          <a:r>
            <a:rPr lang="en-US" dirty="0"/>
            <a:t>, 2006)</a:t>
          </a:r>
        </a:p>
      </dgm:t>
    </dgm:pt>
    <dgm:pt modelId="{63E77E3D-F541-4E59-9F6D-9B1028AA7FD5}" type="parTrans" cxnId="{B1243A85-FA75-4853-A060-B6C56B671452}">
      <dgm:prSet/>
      <dgm:spPr/>
      <dgm:t>
        <a:bodyPr/>
        <a:lstStyle/>
        <a:p>
          <a:endParaRPr lang="en-US"/>
        </a:p>
      </dgm:t>
    </dgm:pt>
    <dgm:pt modelId="{06C6D3F1-4E9E-4E22-9985-D4131E5EF4AB}" type="sibTrans" cxnId="{B1243A85-FA75-4853-A060-B6C56B671452}">
      <dgm:prSet/>
      <dgm:spPr/>
      <dgm:t>
        <a:bodyPr/>
        <a:lstStyle/>
        <a:p>
          <a:endParaRPr lang="en-US"/>
        </a:p>
      </dgm:t>
    </dgm:pt>
    <dgm:pt modelId="{10A855B3-6DB2-43DA-BF65-5442C0143602}">
      <dgm:prSet/>
      <dgm:spPr/>
      <dgm:t>
        <a:bodyPr/>
        <a:lstStyle/>
        <a:p>
          <a:r>
            <a:rPr lang="en-US" dirty="0" err="1"/>
            <a:t>Monotropism</a:t>
          </a:r>
          <a:r>
            <a:rPr lang="en-US" dirty="0"/>
            <a:t> (Murray, Lawson &amp; Lesser, 2005) </a:t>
          </a:r>
        </a:p>
      </dgm:t>
    </dgm:pt>
    <dgm:pt modelId="{A6CAE1AB-A325-4BA4-B8A3-05C43F062A1E}" type="parTrans" cxnId="{651A56D5-26B8-4DB9-9AB2-EB9D5FD8B57E}">
      <dgm:prSet/>
      <dgm:spPr/>
      <dgm:t>
        <a:bodyPr/>
        <a:lstStyle/>
        <a:p>
          <a:endParaRPr lang="en-US"/>
        </a:p>
      </dgm:t>
    </dgm:pt>
    <dgm:pt modelId="{A96E34CD-0E80-4EA0-957E-F56B26028B56}" type="sibTrans" cxnId="{651A56D5-26B8-4DB9-9AB2-EB9D5FD8B57E}">
      <dgm:prSet/>
      <dgm:spPr/>
      <dgm:t>
        <a:bodyPr/>
        <a:lstStyle/>
        <a:p>
          <a:endParaRPr lang="en-US"/>
        </a:p>
      </dgm:t>
    </dgm:pt>
    <dgm:pt modelId="{3C218ED6-B093-434F-A56D-0D982094A78E}">
      <dgm:prSet/>
      <dgm:spPr/>
      <dgm:t>
        <a:bodyPr/>
        <a:lstStyle/>
        <a:p>
          <a:r>
            <a:rPr lang="en-US" dirty="0"/>
            <a:t>Social Motivation Theory (Chevallier et al., 2012) </a:t>
          </a:r>
        </a:p>
      </dgm:t>
    </dgm:pt>
    <dgm:pt modelId="{6FF6549F-E26C-4F74-B35D-DE05BF6A2B99}" type="parTrans" cxnId="{6FCB8B07-70A8-4F47-9BCE-4F9F1C5C1EA1}">
      <dgm:prSet/>
      <dgm:spPr/>
      <dgm:t>
        <a:bodyPr/>
        <a:lstStyle/>
        <a:p>
          <a:endParaRPr lang="en-US"/>
        </a:p>
      </dgm:t>
    </dgm:pt>
    <dgm:pt modelId="{8F1D8314-C39C-4424-AF9E-C1E18D9CB98E}" type="sibTrans" cxnId="{6FCB8B07-70A8-4F47-9BCE-4F9F1C5C1EA1}">
      <dgm:prSet/>
      <dgm:spPr/>
      <dgm:t>
        <a:bodyPr/>
        <a:lstStyle/>
        <a:p>
          <a:endParaRPr lang="en-US"/>
        </a:p>
      </dgm:t>
    </dgm:pt>
    <dgm:pt modelId="{424BB4B8-B182-42E6-A0DA-385209A89F3D}" type="pres">
      <dgm:prSet presAssocID="{876C55B2-ED99-4A30-95CD-EB56A4C4E4B9}" presName="Name0" presStyleCnt="0">
        <dgm:presLayoutVars>
          <dgm:dir/>
          <dgm:resizeHandles val="exact"/>
        </dgm:presLayoutVars>
      </dgm:prSet>
      <dgm:spPr/>
    </dgm:pt>
    <dgm:pt modelId="{FE3E5A5F-C049-49D9-972E-12E4D7686E32}" type="pres">
      <dgm:prSet presAssocID="{327E7990-2643-4F68-A580-0470594A0F6A}" presName="node" presStyleLbl="node1" presStyleIdx="0" presStyleCnt="6">
        <dgm:presLayoutVars>
          <dgm:bulletEnabled val="1"/>
        </dgm:presLayoutVars>
      </dgm:prSet>
      <dgm:spPr/>
    </dgm:pt>
    <dgm:pt modelId="{D6563C55-01A2-4BA2-92F5-BE8A7A9599B3}" type="pres">
      <dgm:prSet presAssocID="{B5EF8BE1-923F-4EFF-B2CC-752AB1E5EE5E}" presName="sibTrans" presStyleLbl="sibTrans1D1" presStyleIdx="0" presStyleCnt="5"/>
      <dgm:spPr/>
    </dgm:pt>
    <dgm:pt modelId="{FCF89969-B366-4A95-989E-DC92B7D536F1}" type="pres">
      <dgm:prSet presAssocID="{B5EF8BE1-923F-4EFF-B2CC-752AB1E5EE5E}" presName="connectorText" presStyleLbl="sibTrans1D1" presStyleIdx="0" presStyleCnt="5"/>
      <dgm:spPr/>
    </dgm:pt>
    <dgm:pt modelId="{4C5CD09C-4FFB-4282-BB0E-69D6326EA972}" type="pres">
      <dgm:prSet presAssocID="{7CD43C51-3694-4B43-8565-C62D42FE081A}" presName="node" presStyleLbl="node1" presStyleIdx="1" presStyleCnt="6">
        <dgm:presLayoutVars>
          <dgm:bulletEnabled val="1"/>
        </dgm:presLayoutVars>
      </dgm:prSet>
      <dgm:spPr/>
    </dgm:pt>
    <dgm:pt modelId="{173FDAD6-C3AE-4D8D-9F17-AB73E1B590F9}" type="pres">
      <dgm:prSet presAssocID="{48A52BB6-069F-4955-807D-7F92958C2506}" presName="sibTrans" presStyleLbl="sibTrans1D1" presStyleIdx="1" presStyleCnt="5"/>
      <dgm:spPr/>
    </dgm:pt>
    <dgm:pt modelId="{44F0564F-81B2-413C-BB45-B07D1C6B5213}" type="pres">
      <dgm:prSet presAssocID="{48A52BB6-069F-4955-807D-7F92958C2506}" presName="connectorText" presStyleLbl="sibTrans1D1" presStyleIdx="1" presStyleCnt="5"/>
      <dgm:spPr/>
    </dgm:pt>
    <dgm:pt modelId="{426231D1-3C6B-4DD6-81ED-55023FAB65F7}" type="pres">
      <dgm:prSet presAssocID="{5ACB1D1E-3DFE-46B7-9358-981A201892BE}" presName="node" presStyleLbl="node1" presStyleIdx="2" presStyleCnt="6">
        <dgm:presLayoutVars>
          <dgm:bulletEnabled val="1"/>
        </dgm:presLayoutVars>
      </dgm:prSet>
      <dgm:spPr/>
    </dgm:pt>
    <dgm:pt modelId="{685A7519-079F-4CF7-91AA-96BA1E60EA0E}" type="pres">
      <dgm:prSet presAssocID="{23BDD625-57D3-4ABA-9CEF-B5046C20A5E9}" presName="sibTrans" presStyleLbl="sibTrans1D1" presStyleIdx="2" presStyleCnt="5"/>
      <dgm:spPr/>
    </dgm:pt>
    <dgm:pt modelId="{3DCD01E7-DB06-4248-8DF4-B2D295B87F2A}" type="pres">
      <dgm:prSet presAssocID="{23BDD625-57D3-4ABA-9CEF-B5046C20A5E9}" presName="connectorText" presStyleLbl="sibTrans1D1" presStyleIdx="2" presStyleCnt="5"/>
      <dgm:spPr/>
    </dgm:pt>
    <dgm:pt modelId="{8CA56774-0478-4C32-98FA-15F01806D223}" type="pres">
      <dgm:prSet presAssocID="{A50013D1-FEFD-4340-A0B8-C49D028C0ECA}" presName="node" presStyleLbl="node1" presStyleIdx="3" presStyleCnt="6">
        <dgm:presLayoutVars>
          <dgm:bulletEnabled val="1"/>
        </dgm:presLayoutVars>
      </dgm:prSet>
      <dgm:spPr/>
    </dgm:pt>
    <dgm:pt modelId="{863CEBCF-3362-4400-9CEE-38591E99E0A9}" type="pres">
      <dgm:prSet presAssocID="{06C6D3F1-4E9E-4E22-9985-D4131E5EF4AB}" presName="sibTrans" presStyleLbl="sibTrans1D1" presStyleIdx="3" presStyleCnt="5"/>
      <dgm:spPr/>
    </dgm:pt>
    <dgm:pt modelId="{7C01BD32-BDEB-4A20-B3BB-42E977503BC5}" type="pres">
      <dgm:prSet presAssocID="{06C6D3F1-4E9E-4E22-9985-D4131E5EF4AB}" presName="connectorText" presStyleLbl="sibTrans1D1" presStyleIdx="3" presStyleCnt="5"/>
      <dgm:spPr/>
    </dgm:pt>
    <dgm:pt modelId="{2B4ED312-94DD-4464-8E65-E7341615E190}" type="pres">
      <dgm:prSet presAssocID="{10A855B3-6DB2-43DA-BF65-5442C0143602}" presName="node" presStyleLbl="node1" presStyleIdx="4" presStyleCnt="6">
        <dgm:presLayoutVars>
          <dgm:bulletEnabled val="1"/>
        </dgm:presLayoutVars>
      </dgm:prSet>
      <dgm:spPr/>
    </dgm:pt>
    <dgm:pt modelId="{8B30A812-B277-4920-8C50-A4322D15F361}" type="pres">
      <dgm:prSet presAssocID="{A96E34CD-0E80-4EA0-957E-F56B26028B56}" presName="sibTrans" presStyleLbl="sibTrans1D1" presStyleIdx="4" presStyleCnt="5"/>
      <dgm:spPr/>
    </dgm:pt>
    <dgm:pt modelId="{8C262CFA-B103-402B-A05C-90037DB1E7A4}" type="pres">
      <dgm:prSet presAssocID="{A96E34CD-0E80-4EA0-957E-F56B26028B56}" presName="connectorText" presStyleLbl="sibTrans1D1" presStyleIdx="4" presStyleCnt="5"/>
      <dgm:spPr/>
    </dgm:pt>
    <dgm:pt modelId="{57A889D7-279D-453C-9BE7-A1CA9236E6DB}" type="pres">
      <dgm:prSet presAssocID="{3C218ED6-B093-434F-A56D-0D982094A78E}" presName="node" presStyleLbl="node1" presStyleIdx="5" presStyleCnt="6">
        <dgm:presLayoutVars>
          <dgm:bulletEnabled val="1"/>
        </dgm:presLayoutVars>
      </dgm:prSet>
      <dgm:spPr/>
    </dgm:pt>
  </dgm:ptLst>
  <dgm:cxnLst>
    <dgm:cxn modelId="{6FCB8B07-70A8-4F47-9BCE-4F9F1C5C1EA1}" srcId="{876C55B2-ED99-4A30-95CD-EB56A4C4E4B9}" destId="{3C218ED6-B093-434F-A56D-0D982094A78E}" srcOrd="5" destOrd="0" parTransId="{6FF6549F-E26C-4F74-B35D-DE05BF6A2B99}" sibTransId="{8F1D8314-C39C-4424-AF9E-C1E18D9CB98E}"/>
    <dgm:cxn modelId="{01BBE109-D6E3-47D3-A8F7-1AA2D789FDBD}" type="presOf" srcId="{23BDD625-57D3-4ABA-9CEF-B5046C20A5E9}" destId="{685A7519-079F-4CF7-91AA-96BA1E60EA0E}" srcOrd="0" destOrd="0" presId="urn:microsoft.com/office/officeart/2016/7/layout/RepeatingBendingProcessNew"/>
    <dgm:cxn modelId="{06E25414-E07A-4CC4-9BEE-3C6F2D7EAFA8}" type="presOf" srcId="{B5EF8BE1-923F-4EFF-B2CC-752AB1E5EE5E}" destId="{FCF89969-B366-4A95-989E-DC92B7D536F1}" srcOrd="1" destOrd="0" presId="urn:microsoft.com/office/officeart/2016/7/layout/RepeatingBendingProcessNew"/>
    <dgm:cxn modelId="{8A1C7826-1923-44A3-A222-B5FF60F3A857}" type="presOf" srcId="{10A855B3-6DB2-43DA-BF65-5442C0143602}" destId="{2B4ED312-94DD-4464-8E65-E7341615E190}" srcOrd="0" destOrd="0" presId="urn:microsoft.com/office/officeart/2016/7/layout/RepeatingBendingProcessNew"/>
    <dgm:cxn modelId="{115DC937-9F36-45E0-B297-B13301A14341}" type="presOf" srcId="{5ACB1D1E-3DFE-46B7-9358-981A201892BE}" destId="{426231D1-3C6B-4DD6-81ED-55023FAB65F7}" srcOrd="0" destOrd="0" presId="urn:microsoft.com/office/officeart/2016/7/layout/RepeatingBendingProcessNew"/>
    <dgm:cxn modelId="{0BA9153A-9619-478E-A0CC-AB826037BD4C}" srcId="{876C55B2-ED99-4A30-95CD-EB56A4C4E4B9}" destId="{7CD43C51-3694-4B43-8565-C62D42FE081A}" srcOrd="1" destOrd="0" parTransId="{0FA336DA-8F95-48FD-A184-74E7DFD97D04}" sibTransId="{48A52BB6-069F-4955-807D-7F92958C2506}"/>
    <dgm:cxn modelId="{CCC76940-9CA3-42E3-BB04-DF10F02678DD}" type="presOf" srcId="{06C6D3F1-4E9E-4E22-9985-D4131E5EF4AB}" destId="{7C01BD32-BDEB-4A20-B3BB-42E977503BC5}" srcOrd="1" destOrd="0" presId="urn:microsoft.com/office/officeart/2016/7/layout/RepeatingBendingProcessNew"/>
    <dgm:cxn modelId="{9227865D-52CA-4D50-BDFF-3127CC6A07A2}" type="presOf" srcId="{876C55B2-ED99-4A30-95CD-EB56A4C4E4B9}" destId="{424BB4B8-B182-42E6-A0DA-385209A89F3D}" srcOrd="0" destOrd="0" presId="urn:microsoft.com/office/officeart/2016/7/layout/RepeatingBendingProcessNew"/>
    <dgm:cxn modelId="{11E14D44-C850-443D-BFD0-9AFA7EC0D0A5}" type="presOf" srcId="{3C218ED6-B093-434F-A56D-0D982094A78E}" destId="{57A889D7-279D-453C-9BE7-A1CA9236E6DB}" srcOrd="0" destOrd="0" presId="urn:microsoft.com/office/officeart/2016/7/layout/RepeatingBendingProcessNew"/>
    <dgm:cxn modelId="{3F7D1445-7DAE-4C60-B5FE-D8E97C25274E}" type="presOf" srcId="{A96E34CD-0E80-4EA0-957E-F56B26028B56}" destId="{8C262CFA-B103-402B-A05C-90037DB1E7A4}" srcOrd="1" destOrd="0" presId="urn:microsoft.com/office/officeart/2016/7/layout/RepeatingBendingProcessNew"/>
    <dgm:cxn modelId="{A0867169-660F-44DF-A9C8-558DAFA15D79}" type="presOf" srcId="{48A52BB6-069F-4955-807D-7F92958C2506}" destId="{44F0564F-81B2-413C-BB45-B07D1C6B5213}" srcOrd="1" destOrd="0" presId="urn:microsoft.com/office/officeart/2016/7/layout/RepeatingBendingProcessNew"/>
    <dgm:cxn modelId="{69CFDF56-68F2-4B17-8830-20118301CADD}" srcId="{876C55B2-ED99-4A30-95CD-EB56A4C4E4B9}" destId="{5ACB1D1E-3DFE-46B7-9358-981A201892BE}" srcOrd="2" destOrd="0" parTransId="{7441607C-6DF7-42F2-B3D2-2FD3DB550250}" sibTransId="{23BDD625-57D3-4ABA-9CEF-B5046C20A5E9}"/>
    <dgm:cxn modelId="{60685A59-22E4-451D-95D6-8A621AD42E68}" type="presOf" srcId="{23BDD625-57D3-4ABA-9CEF-B5046C20A5E9}" destId="{3DCD01E7-DB06-4248-8DF4-B2D295B87F2A}" srcOrd="1" destOrd="0" presId="urn:microsoft.com/office/officeart/2016/7/layout/RepeatingBendingProcessNew"/>
    <dgm:cxn modelId="{B1243A85-FA75-4853-A060-B6C56B671452}" srcId="{876C55B2-ED99-4A30-95CD-EB56A4C4E4B9}" destId="{A50013D1-FEFD-4340-A0B8-C49D028C0ECA}" srcOrd="3" destOrd="0" parTransId="{63E77E3D-F541-4E59-9F6D-9B1028AA7FD5}" sibTransId="{06C6D3F1-4E9E-4E22-9985-D4131E5EF4AB}"/>
    <dgm:cxn modelId="{26D053A8-C224-4A6D-9F89-B624412210F4}" srcId="{876C55B2-ED99-4A30-95CD-EB56A4C4E4B9}" destId="{327E7990-2643-4F68-A580-0470594A0F6A}" srcOrd="0" destOrd="0" parTransId="{91E97574-F75A-42E8-B5CC-32C8816B2311}" sibTransId="{B5EF8BE1-923F-4EFF-B2CC-752AB1E5EE5E}"/>
    <dgm:cxn modelId="{E79800AD-0B42-4A17-8CDB-428D5A787FBD}" type="presOf" srcId="{7CD43C51-3694-4B43-8565-C62D42FE081A}" destId="{4C5CD09C-4FFB-4282-BB0E-69D6326EA972}" srcOrd="0" destOrd="0" presId="urn:microsoft.com/office/officeart/2016/7/layout/RepeatingBendingProcessNew"/>
    <dgm:cxn modelId="{EEE3ECAF-644E-4125-9324-810E1A78C8A7}" type="presOf" srcId="{327E7990-2643-4F68-A580-0470594A0F6A}" destId="{FE3E5A5F-C049-49D9-972E-12E4D7686E32}" srcOrd="0" destOrd="0" presId="urn:microsoft.com/office/officeart/2016/7/layout/RepeatingBendingProcessNew"/>
    <dgm:cxn modelId="{989719C3-986C-40E5-A0C7-B1E6C19C6FF2}" type="presOf" srcId="{B5EF8BE1-923F-4EFF-B2CC-752AB1E5EE5E}" destId="{D6563C55-01A2-4BA2-92F5-BE8A7A9599B3}" srcOrd="0" destOrd="0" presId="urn:microsoft.com/office/officeart/2016/7/layout/RepeatingBendingProcessNew"/>
    <dgm:cxn modelId="{8F4C83C5-D610-487C-BF95-B3F41C043CE3}" type="presOf" srcId="{06C6D3F1-4E9E-4E22-9985-D4131E5EF4AB}" destId="{863CEBCF-3362-4400-9CEE-38591E99E0A9}" srcOrd="0" destOrd="0" presId="urn:microsoft.com/office/officeart/2016/7/layout/RepeatingBendingProcessNew"/>
    <dgm:cxn modelId="{FFBF50C7-6C2A-4EFF-9A9B-82CCD289B8C7}" type="presOf" srcId="{A96E34CD-0E80-4EA0-957E-F56B26028B56}" destId="{8B30A812-B277-4920-8C50-A4322D15F361}" srcOrd="0" destOrd="0" presId="urn:microsoft.com/office/officeart/2016/7/layout/RepeatingBendingProcessNew"/>
    <dgm:cxn modelId="{CFD35BCE-2C05-4C49-AB7F-8520D729618C}" type="presOf" srcId="{48A52BB6-069F-4955-807D-7F92958C2506}" destId="{173FDAD6-C3AE-4D8D-9F17-AB73E1B590F9}" srcOrd="0" destOrd="0" presId="urn:microsoft.com/office/officeart/2016/7/layout/RepeatingBendingProcessNew"/>
    <dgm:cxn modelId="{651A56D5-26B8-4DB9-9AB2-EB9D5FD8B57E}" srcId="{876C55B2-ED99-4A30-95CD-EB56A4C4E4B9}" destId="{10A855B3-6DB2-43DA-BF65-5442C0143602}" srcOrd="4" destOrd="0" parTransId="{A6CAE1AB-A325-4BA4-B8A3-05C43F062A1E}" sibTransId="{A96E34CD-0E80-4EA0-957E-F56B26028B56}"/>
    <dgm:cxn modelId="{553823DF-BDC3-4A95-8D9B-FFFF1667CD03}" type="presOf" srcId="{A50013D1-FEFD-4340-A0B8-C49D028C0ECA}" destId="{8CA56774-0478-4C32-98FA-15F01806D223}" srcOrd="0" destOrd="0" presId="urn:microsoft.com/office/officeart/2016/7/layout/RepeatingBendingProcessNew"/>
    <dgm:cxn modelId="{0E9DEC50-CDEE-490B-928C-D397D7AB3CBE}" type="presParOf" srcId="{424BB4B8-B182-42E6-A0DA-385209A89F3D}" destId="{FE3E5A5F-C049-49D9-972E-12E4D7686E32}" srcOrd="0" destOrd="0" presId="urn:microsoft.com/office/officeart/2016/7/layout/RepeatingBendingProcessNew"/>
    <dgm:cxn modelId="{CD5B537C-22BC-41F0-8C98-FE7559C3DE48}" type="presParOf" srcId="{424BB4B8-B182-42E6-A0DA-385209A89F3D}" destId="{D6563C55-01A2-4BA2-92F5-BE8A7A9599B3}" srcOrd="1" destOrd="0" presId="urn:microsoft.com/office/officeart/2016/7/layout/RepeatingBendingProcessNew"/>
    <dgm:cxn modelId="{3D35BA74-70E3-4047-A16F-C9BD1CE8FEA3}" type="presParOf" srcId="{D6563C55-01A2-4BA2-92F5-BE8A7A9599B3}" destId="{FCF89969-B366-4A95-989E-DC92B7D536F1}" srcOrd="0" destOrd="0" presId="urn:microsoft.com/office/officeart/2016/7/layout/RepeatingBendingProcessNew"/>
    <dgm:cxn modelId="{4A308B26-BBF1-4B3C-BE29-2E9AFF21031E}" type="presParOf" srcId="{424BB4B8-B182-42E6-A0DA-385209A89F3D}" destId="{4C5CD09C-4FFB-4282-BB0E-69D6326EA972}" srcOrd="2" destOrd="0" presId="urn:microsoft.com/office/officeart/2016/7/layout/RepeatingBendingProcessNew"/>
    <dgm:cxn modelId="{441F8375-1C33-45B8-838B-70B75CAED99F}" type="presParOf" srcId="{424BB4B8-B182-42E6-A0DA-385209A89F3D}" destId="{173FDAD6-C3AE-4D8D-9F17-AB73E1B590F9}" srcOrd="3" destOrd="0" presId="urn:microsoft.com/office/officeart/2016/7/layout/RepeatingBendingProcessNew"/>
    <dgm:cxn modelId="{B24166D9-862F-4E84-B615-C6B3F73AC457}" type="presParOf" srcId="{173FDAD6-C3AE-4D8D-9F17-AB73E1B590F9}" destId="{44F0564F-81B2-413C-BB45-B07D1C6B5213}" srcOrd="0" destOrd="0" presId="urn:microsoft.com/office/officeart/2016/7/layout/RepeatingBendingProcessNew"/>
    <dgm:cxn modelId="{95E6D073-A10D-4BA1-A27B-B8B9A73DEE19}" type="presParOf" srcId="{424BB4B8-B182-42E6-A0DA-385209A89F3D}" destId="{426231D1-3C6B-4DD6-81ED-55023FAB65F7}" srcOrd="4" destOrd="0" presId="urn:microsoft.com/office/officeart/2016/7/layout/RepeatingBendingProcessNew"/>
    <dgm:cxn modelId="{E46FE76D-EAAC-4A1E-9688-30BFEB3BE142}" type="presParOf" srcId="{424BB4B8-B182-42E6-A0DA-385209A89F3D}" destId="{685A7519-079F-4CF7-91AA-96BA1E60EA0E}" srcOrd="5" destOrd="0" presId="urn:microsoft.com/office/officeart/2016/7/layout/RepeatingBendingProcessNew"/>
    <dgm:cxn modelId="{277497CC-514C-4B10-8085-6D8FDA0B5F10}" type="presParOf" srcId="{685A7519-079F-4CF7-91AA-96BA1E60EA0E}" destId="{3DCD01E7-DB06-4248-8DF4-B2D295B87F2A}" srcOrd="0" destOrd="0" presId="urn:microsoft.com/office/officeart/2016/7/layout/RepeatingBendingProcessNew"/>
    <dgm:cxn modelId="{D0EB707D-1E18-46D4-ACD3-AB3D0A671418}" type="presParOf" srcId="{424BB4B8-B182-42E6-A0DA-385209A89F3D}" destId="{8CA56774-0478-4C32-98FA-15F01806D223}" srcOrd="6" destOrd="0" presId="urn:microsoft.com/office/officeart/2016/7/layout/RepeatingBendingProcessNew"/>
    <dgm:cxn modelId="{54626554-FBAB-496D-8C0F-8C545FFB05E7}" type="presParOf" srcId="{424BB4B8-B182-42E6-A0DA-385209A89F3D}" destId="{863CEBCF-3362-4400-9CEE-38591E99E0A9}" srcOrd="7" destOrd="0" presId="urn:microsoft.com/office/officeart/2016/7/layout/RepeatingBendingProcessNew"/>
    <dgm:cxn modelId="{F6C467A2-4578-43F8-AC31-F23F01F13988}" type="presParOf" srcId="{863CEBCF-3362-4400-9CEE-38591E99E0A9}" destId="{7C01BD32-BDEB-4A20-B3BB-42E977503BC5}" srcOrd="0" destOrd="0" presId="urn:microsoft.com/office/officeart/2016/7/layout/RepeatingBendingProcessNew"/>
    <dgm:cxn modelId="{7BEEF375-EDBA-4457-AD14-97529800237D}" type="presParOf" srcId="{424BB4B8-B182-42E6-A0DA-385209A89F3D}" destId="{2B4ED312-94DD-4464-8E65-E7341615E190}" srcOrd="8" destOrd="0" presId="urn:microsoft.com/office/officeart/2016/7/layout/RepeatingBendingProcessNew"/>
    <dgm:cxn modelId="{A2A10442-6805-49A6-8E0C-7560F3E465F7}" type="presParOf" srcId="{424BB4B8-B182-42E6-A0DA-385209A89F3D}" destId="{8B30A812-B277-4920-8C50-A4322D15F361}" srcOrd="9" destOrd="0" presId="urn:microsoft.com/office/officeart/2016/7/layout/RepeatingBendingProcessNew"/>
    <dgm:cxn modelId="{91206731-710D-42C1-868E-5D926DF7CD70}" type="presParOf" srcId="{8B30A812-B277-4920-8C50-A4322D15F361}" destId="{8C262CFA-B103-402B-A05C-90037DB1E7A4}" srcOrd="0" destOrd="0" presId="urn:microsoft.com/office/officeart/2016/7/layout/RepeatingBendingProcessNew"/>
    <dgm:cxn modelId="{AFD55E93-C6F2-4B31-8444-782272153EC7}" type="presParOf" srcId="{424BB4B8-B182-42E6-A0DA-385209A89F3D}" destId="{57A889D7-279D-453C-9BE7-A1CA9236E6DB}"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667685-C6B6-467C-9855-CECA95D7A741}" type="doc">
      <dgm:prSet loTypeId="urn:microsoft.com/office/officeart/2018/5/layout/IconCircle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B47D7DD3-D351-435A-8225-9A23CBF1FF9D}">
      <dgm:prSet/>
      <dgm:spPr/>
      <dgm:t>
        <a:bodyPr/>
        <a:lstStyle/>
        <a:p>
          <a:pPr>
            <a:defRPr cap="all"/>
          </a:pPr>
          <a:r>
            <a:rPr lang="en-IE" dirty="0"/>
            <a:t>THE idea that autistic people are socially disinterested –  e.g. Social Motivation Theory</a:t>
          </a:r>
          <a:endParaRPr lang="en-US" dirty="0"/>
        </a:p>
      </dgm:t>
    </dgm:pt>
    <dgm:pt modelId="{D2782F86-420A-4F2C-8AE4-3E840E53E1FB}" type="parTrans" cxnId="{4F311C79-2513-428D-83FD-033D078CE776}">
      <dgm:prSet/>
      <dgm:spPr/>
      <dgm:t>
        <a:bodyPr/>
        <a:lstStyle/>
        <a:p>
          <a:endParaRPr lang="en-US"/>
        </a:p>
      </dgm:t>
    </dgm:pt>
    <dgm:pt modelId="{BD92E886-8FAF-459D-969B-ACBF49812E80}" type="sibTrans" cxnId="{4F311C79-2513-428D-83FD-033D078CE776}">
      <dgm:prSet/>
      <dgm:spPr/>
      <dgm:t>
        <a:bodyPr/>
        <a:lstStyle/>
        <a:p>
          <a:endParaRPr lang="en-US"/>
        </a:p>
      </dgm:t>
    </dgm:pt>
    <dgm:pt modelId="{0563AE99-E158-49FB-A06F-83C4A271A3D3}">
      <dgm:prSet/>
      <dgm:spPr/>
      <dgm:t>
        <a:bodyPr/>
        <a:lstStyle/>
        <a:p>
          <a:pPr>
            <a:defRPr cap="all"/>
          </a:pPr>
          <a:r>
            <a:rPr lang="en-IE" dirty="0"/>
            <a:t>The idea that autistic people don’t possess empathy – e.g. Theory of Mind </a:t>
          </a:r>
          <a:endParaRPr lang="en-US" dirty="0"/>
        </a:p>
      </dgm:t>
    </dgm:pt>
    <dgm:pt modelId="{6A99CE38-D92C-4BC8-B6A0-915F8A8D9A9A}" type="parTrans" cxnId="{57C6DFE3-D251-4C04-9C4E-2DEB4E54CFA5}">
      <dgm:prSet/>
      <dgm:spPr/>
      <dgm:t>
        <a:bodyPr/>
        <a:lstStyle/>
        <a:p>
          <a:endParaRPr lang="en-US"/>
        </a:p>
      </dgm:t>
    </dgm:pt>
    <dgm:pt modelId="{076A17F6-0E78-4A82-9A66-C020B5D2F4BD}" type="sibTrans" cxnId="{57C6DFE3-D251-4C04-9C4E-2DEB4E54CFA5}">
      <dgm:prSet/>
      <dgm:spPr/>
      <dgm:t>
        <a:bodyPr/>
        <a:lstStyle/>
        <a:p>
          <a:endParaRPr lang="en-US"/>
        </a:p>
      </dgm:t>
    </dgm:pt>
    <dgm:pt modelId="{0053033F-934A-485F-9FE3-48779EEA1E5B}">
      <dgm:prSet/>
      <dgm:spPr/>
      <dgm:t>
        <a:bodyPr/>
        <a:lstStyle/>
        <a:p>
          <a:pPr>
            <a:defRPr cap="all"/>
          </a:pPr>
          <a:r>
            <a:rPr lang="en-IE" dirty="0"/>
            <a:t>The idea that autistic people are male  E.G. EXTREME MALE BRAIN THEORY </a:t>
          </a:r>
          <a:endParaRPr lang="en-US" dirty="0"/>
        </a:p>
      </dgm:t>
    </dgm:pt>
    <dgm:pt modelId="{9616CE58-D13F-48F9-B43B-A396EDEDDF45}" type="parTrans" cxnId="{8FB91922-2FA7-4B1E-987B-9451E9ACC88C}">
      <dgm:prSet/>
      <dgm:spPr/>
      <dgm:t>
        <a:bodyPr/>
        <a:lstStyle/>
        <a:p>
          <a:endParaRPr lang="en-US"/>
        </a:p>
      </dgm:t>
    </dgm:pt>
    <dgm:pt modelId="{37C870A6-B4FF-4DE3-8EED-39A6004D2579}" type="sibTrans" cxnId="{8FB91922-2FA7-4B1E-987B-9451E9ACC88C}">
      <dgm:prSet/>
      <dgm:spPr/>
      <dgm:t>
        <a:bodyPr/>
        <a:lstStyle/>
        <a:p>
          <a:endParaRPr lang="en-US"/>
        </a:p>
      </dgm:t>
    </dgm:pt>
    <dgm:pt modelId="{12677C04-0707-4C54-9288-155EDDFC13BC}">
      <dgm:prSet/>
      <dgm:spPr/>
      <dgm:t>
        <a:bodyPr/>
        <a:lstStyle/>
        <a:p>
          <a:pPr>
            <a:defRPr cap="all"/>
          </a:pPr>
          <a:r>
            <a:rPr lang="en-IE" dirty="0"/>
            <a:t>‘We are all on the spectrum somewhere’ </a:t>
          </a:r>
          <a:endParaRPr lang="en-US" dirty="0"/>
        </a:p>
      </dgm:t>
    </dgm:pt>
    <dgm:pt modelId="{E11750B9-3EAC-48CD-88EF-93D85AE85D95}" type="parTrans" cxnId="{89A72062-DF22-4979-B11C-459B44D532D3}">
      <dgm:prSet/>
      <dgm:spPr/>
      <dgm:t>
        <a:bodyPr/>
        <a:lstStyle/>
        <a:p>
          <a:endParaRPr lang="en-US"/>
        </a:p>
      </dgm:t>
    </dgm:pt>
    <dgm:pt modelId="{E97D2657-5EDD-4B17-BA12-5F447EAC59B4}" type="sibTrans" cxnId="{89A72062-DF22-4979-B11C-459B44D532D3}">
      <dgm:prSet/>
      <dgm:spPr/>
      <dgm:t>
        <a:bodyPr/>
        <a:lstStyle/>
        <a:p>
          <a:endParaRPr lang="en-US"/>
        </a:p>
      </dgm:t>
    </dgm:pt>
    <dgm:pt modelId="{DCE36D5A-8FE5-409E-9D7D-E6FBA2E677D0}" type="pres">
      <dgm:prSet presAssocID="{84667685-C6B6-467C-9855-CECA95D7A741}" presName="root" presStyleCnt="0">
        <dgm:presLayoutVars>
          <dgm:dir/>
          <dgm:resizeHandles val="exact"/>
        </dgm:presLayoutVars>
      </dgm:prSet>
      <dgm:spPr/>
    </dgm:pt>
    <dgm:pt modelId="{415610D3-16B8-4E05-AA72-79288CF9DA53}" type="pres">
      <dgm:prSet presAssocID="{B47D7DD3-D351-435A-8225-9A23CBF1FF9D}" presName="compNode" presStyleCnt="0"/>
      <dgm:spPr/>
    </dgm:pt>
    <dgm:pt modelId="{C0CEBD88-46E8-4551-A2EB-C6365DCD77B7}" type="pres">
      <dgm:prSet presAssocID="{B47D7DD3-D351-435A-8225-9A23CBF1FF9D}" presName="iconBgRect" presStyleLbl="bgShp" presStyleIdx="0" presStyleCnt="4"/>
      <dgm:spPr/>
    </dgm:pt>
    <dgm:pt modelId="{A5AE7465-E4F1-4248-8AC6-9D02EFF80054}" type="pres">
      <dgm:prSet presAssocID="{B47D7DD3-D351-435A-8225-9A23CBF1FF9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A080310D-E83D-4C0A-8F86-594B33EFE5F6}" type="pres">
      <dgm:prSet presAssocID="{B47D7DD3-D351-435A-8225-9A23CBF1FF9D}" presName="spaceRect" presStyleCnt="0"/>
      <dgm:spPr/>
    </dgm:pt>
    <dgm:pt modelId="{043F9F07-6971-4706-97A6-ACBA4015ACD5}" type="pres">
      <dgm:prSet presAssocID="{B47D7DD3-D351-435A-8225-9A23CBF1FF9D}" presName="textRect" presStyleLbl="revTx" presStyleIdx="0" presStyleCnt="4">
        <dgm:presLayoutVars>
          <dgm:chMax val="1"/>
          <dgm:chPref val="1"/>
        </dgm:presLayoutVars>
      </dgm:prSet>
      <dgm:spPr/>
    </dgm:pt>
    <dgm:pt modelId="{4E9905B4-D164-40E5-A33D-BCC148B9891B}" type="pres">
      <dgm:prSet presAssocID="{BD92E886-8FAF-459D-969B-ACBF49812E80}" presName="sibTrans" presStyleCnt="0"/>
      <dgm:spPr/>
    </dgm:pt>
    <dgm:pt modelId="{E3226667-2A96-4781-85F5-322F72751E15}" type="pres">
      <dgm:prSet presAssocID="{0563AE99-E158-49FB-A06F-83C4A271A3D3}" presName="compNode" presStyleCnt="0"/>
      <dgm:spPr/>
    </dgm:pt>
    <dgm:pt modelId="{D19A1311-6C91-40E7-B92F-8DCDCA8F73B2}" type="pres">
      <dgm:prSet presAssocID="{0563AE99-E158-49FB-A06F-83C4A271A3D3}" presName="iconBgRect" presStyleLbl="bgShp" presStyleIdx="1" presStyleCnt="4"/>
      <dgm:spPr/>
    </dgm:pt>
    <dgm:pt modelId="{E5DE2BB0-BCB8-47B7-BBE9-3785124EAD3F}" type="pres">
      <dgm:prSet presAssocID="{0563AE99-E158-49FB-A06F-83C4A271A3D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74108E2C-A65E-4B28-B72B-5B1323CB4A4E}" type="pres">
      <dgm:prSet presAssocID="{0563AE99-E158-49FB-A06F-83C4A271A3D3}" presName="spaceRect" presStyleCnt="0"/>
      <dgm:spPr/>
    </dgm:pt>
    <dgm:pt modelId="{D19925A9-068C-48CB-A8DD-A74C4648F794}" type="pres">
      <dgm:prSet presAssocID="{0563AE99-E158-49FB-A06F-83C4A271A3D3}" presName="textRect" presStyleLbl="revTx" presStyleIdx="1" presStyleCnt="4">
        <dgm:presLayoutVars>
          <dgm:chMax val="1"/>
          <dgm:chPref val="1"/>
        </dgm:presLayoutVars>
      </dgm:prSet>
      <dgm:spPr/>
    </dgm:pt>
    <dgm:pt modelId="{4C9001D2-958D-4FF5-B57F-9A56BE90C2BF}" type="pres">
      <dgm:prSet presAssocID="{076A17F6-0E78-4A82-9A66-C020B5D2F4BD}" presName="sibTrans" presStyleCnt="0"/>
      <dgm:spPr/>
    </dgm:pt>
    <dgm:pt modelId="{E92C668A-A6D7-4233-9705-14850ADBE3C8}" type="pres">
      <dgm:prSet presAssocID="{0053033F-934A-485F-9FE3-48779EEA1E5B}" presName="compNode" presStyleCnt="0"/>
      <dgm:spPr/>
    </dgm:pt>
    <dgm:pt modelId="{45AE2CA8-3774-4175-821F-20632FF7BE54}" type="pres">
      <dgm:prSet presAssocID="{0053033F-934A-485F-9FE3-48779EEA1E5B}" presName="iconBgRect" presStyleLbl="bgShp" presStyleIdx="2" presStyleCnt="4"/>
      <dgm:spPr/>
    </dgm:pt>
    <dgm:pt modelId="{3ABC41E1-EBDE-4B95-A502-11ABF73B78FF}" type="pres">
      <dgm:prSet presAssocID="{0053033F-934A-485F-9FE3-48779EEA1E5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1715A121-5852-424A-B509-887F1D7D7BCE}" type="pres">
      <dgm:prSet presAssocID="{0053033F-934A-485F-9FE3-48779EEA1E5B}" presName="spaceRect" presStyleCnt="0"/>
      <dgm:spPr/>
    </dgm:pt>
    <dgm:pt modelId="{F37ABBFA-BBDF-4F58-9822-11581F58CEFA}" type="pres">
      <dgm:prSet presAssocID="{0053033F-934A-485F-9FE3-48779EEA1E5B}" presName="textRect" presStyleLbl="revTx" presStyleIdx="2" presStyleCnt="4">
        <dgm:presLayoutVars>
          <dgm:chMax val="1"/>
          <dgm:chPref val="1"/>
        </dgm:presLayoutVars>
      </dgm:prSet>
      <dgm:spPr/>
    </dgm:pt>
    <dgm:pt modelId="{D578124F-2471-4D4F-B917-3DC0F0F9F1CA}" type="pres">
      <dgm:prSet presAssocID="{37C870A6-B4FF-4DE3-8EED-39A6004D2579}" presName="sibTrans" presStyleCnt="0"/>
      <dgm:spPr/>
    </dgm:pt>
    <dgm:pt modelId="{AE80F477-8ACC-443A-BC59-9F2F541357CD}" type="pres">
      <dgm:prSet presAssocID="{12677C04-0707-4C54-9288-155EDDFC13BC}" presName="compNode" presStyleCnt="0"/>
      <dgm:spPr/>
    </dgm:pt>
    <dgm:pt modelId="{0C7635AD-3D6A-4769-909E-90EFB104CD02}" type="pres">
      <dgm:prSet presAssocID="{12677C04-0707-4C54-9288-155EDDFC13BC}" presName="iconBgRect" presStyleLbl="bgShp" presStyleIdx="3" presStyleCnt="4"/>
      <dgm:spPr/>
    </dgm:pt>
    <dgm:pt modelId="{C161C749-F1F9-4687-998A-19D2514CD511}" type="pres">
      <dgm:prSet presAssocID="{12677C04-0707-4C54-9288-155EDDFC13BC}" presName="iconRect" presStyleLbl="node1" presStyleIdx="3" presStyleCnt="4" custLinFactNeighborX="1727" custLinFactNeighborY="1727"/>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Group brainstorm with solid fill"/>
        </a:ext>
      </dgm:extLst>
    </dgm:pt>
    <dgm:pt modelId="{B509502B-96BC-4F11-9122-451E0E86ECAC}" type="pres">
      <dgm:prSet presAssocID="{12677C04-0707-4C54-9288-155EDDFC13BC}" presName="spaceRect" presStyleCnt="0"/>
      <dgm:spPr/>
    </dgm:pt>
    <dgm:pt modelId="{1B895E02-69C8-44D2-B791-361C409509CB}" type="pres">
      <dgm:prSet presAssocID="{12677C04-0707-4C54-9288-155EDDFC13BC}" presName="textRect" presStyleLbl="revTx" presStyleIdx="3" presStyleCnt="4">
        <dgm:presLayoutVars>
          <dgm:chMax val="1"/>
          <dgm:chPref val="1"/>
        </dgm:presLayoutVars>
      </dgm:prSet>
      <dgm:spPr/>
    </dgm:pt>
  </dgm:ptLst>
  <dgm:cxnLst>
    <dgm:cxn modelId="{295FE208-B845-43AB-AFB9-CB53DD186262}" type="presOf" srcId="{0053033F-934A-485F-9FE3-48779EEA1E5B}" destId="{F37ABBFA-BBDF-4F58-9822-11581F58CEFA}" srcOrd="0" destOrd="0" presId="urn:microsoft.com/office/officeart/2018/5/layout/IconCircleLabelList"/>
    <dgm:cxn modelId="{BA215014-B833-4A3C-92FA-907D28E4AFC6}" type="presOf" srcId="{12677C04-0707-4C54-9288-155EDDFC13BC}" destId="{1B895E02-69C8-44D2-B791-361C409509CB}" srcOrd="0" destOrd="0" presId="urn:microsoft.com/office/officeart/2018/5/layout/IconCircleLabelList"/>
    <dgm:cxn modelId="{8FB91922-2FA7-4B1E-987B-9451E9ACC88C}" srcId="{84667685-C6B6-467C-9855-CECA95D7A741}" destId="{0053033F-934A-485F-9FE3-48779EEA1E5B}" srcOrd="2" destOrd="0" parTransId="{9616CE58-D13F-48F9-B43B-A396EDEDDF45}" sibTransId="{37C870A6-B4FF-4DE3-8EED-39A6004D2579}"/>
    <dgm:cxn modelId="{2540F43B-4744-4F0D-8E4D-C8D61569776A}" type="presOf" srcId="{84667685-C6B6-467C-9855-CECA95D7A741}" destId="{DCE36D5A-8FE5-409E-9D7D-E6FBA2E677D0}" srcOrd="0" destOrd="0" presId="urn:microsoft.com/office/officeart/2018/5/layout/IconCircleLabelList"/>
    <dgm:cxn modelId="{89A72062-DF22-4979-B11C-459B44D532D3}" srcId="{84667685-C6B6-467C-9855-CECA95D7A741}" destId="{12677C04-0707-4C54-9288-155EDDFC13BC}" srcOrd="3" destOrd="0" parTransId="{E11750B9-3EAC-48CD-88EF-93D85AE85D95}" sibTransId="{E97D2657-5EDD-4B17-BA12-5F447EAC59B4}"/>
    <dgm:cxn modelId="{4F311C79-2513-428D-83FD-033D078CE776}" srcId="{84667685-C6B6-467C-9855-CECA95D7A741}" destId="{B47D7DD3-D351-435A-8225-9A23CBF1FF9D}" srcOrd="0" destOrd="0" parTransId="{D2782F86-420A-4F2C-8AE4-3E840E53E1FB}" sibTransId="{BD92E886-8FAF-459D-969B-ACBF49812E80}"/>
    <dgm:cxn modelId="{57C6DFE3-D251-4C04-9C4E-2DEB4E54CFA5}" srcId="{84667685-C6B6-467C-9855-CECA95D7A741}" destId="{0563AE99-E158-49FB-A06F-83C4A271A3D3}" srcOrd="1" destOrd="0" parTransId="{6A99CE38-D92C-4BC8-B6A0-915F8A8D9A9A}" sibTransId="{076A17F6-0E78-4A82-9A66-C020B5D2F4BD}"/>
    <dgm:cxn modelId="{98F1FDE6-3244-4AD0-9BCD-422F40800D1A}" type="presOf" srcId="{0563AE99-E158-49FB-A06F-83C4A271A3D3}" destId="{D19925A9-068C-48CB-A8DD-A74C4648F794}" srcOrd="0" destOrd="0" presId="urn:microsoft.com/office/officeart/2018/5/layout/IconCircleLabelList"/>
    <dgm:cxn modelId="{F0621CF9-7958-4E42-960F-5B7B71A9C891}" type="presOf" srcId="{B47D7DD3-D351-435A-8225-9A23CBF1FF9D}" destId="{043F9F07-6971-4706-97A6-ACBA4015ACD5}" srcOrd="0" destOrd="0" presId="urn:microsoft.com/office/officeart/2018/5/layout/IconCircleLabelList"/>
    <dgm:cxn modelId="{0E4766DA-F458-4EA7-B38A-923EEF2CDA7E}" type="presParOf" srcId="{DCE36D5A-8FE5-409E-9D7D-E6FBA2E677D0}" destId="{415610D3-16B8-4E05-AA72-79288CF9DA53}" srcOrd="0" destOrd="0" presId="urn:microsoft.com/office/officeart/2018/5/layout/IconCircleLabelList"/>
    <dgm:cxn modelId="{F814B1F9-0DB5-459D-B5BE-901D4C6C46E3}" type="presParOf" srcId="{415610D3-16B8-4E05-AA72-79288CF9DA53}" destId="{C0CEBD88-46E8-4551-A2EB-C6365DCD77B7}" srcOrd="0" destOrd="0" presId="urn:microsoft.com/office/officeart/2018/5/layout/IconCircleLabelList"/>
    <dgm:cxn modelId="{114DC33C-7F16-48C7-BB8F-772A5AED9B86}" type="presParOf" srcId="{415610D3-16B8-4E05-AA72-79288CF9DA53}" destId="{A5AE7465-E4F1-4248-8AC6-9D02EFF80054}" srcOrd="1" destOrd="0" presId="urn:microsoft.com/office/officeart/2018/5/layout/IconCircleLabelList"/>
    <dgm:cxn modelId="{74BF30E1-695B-4C64-BBB1-384A7E6AE458}" type="presParOf" srcId="{415610D3-16B8-4E05-AA72-79288CF9DA53}" destId="{A080310D-E83D-4C0A-8F86-594B33EFE5F6}" srcOrd="2" destOrd="0" presId="urn:microsoft.com/office/officeart/2018/5/layout/IconCircleLabelList"/>
    <dgm:cxn modelId="{BC3C9184-9679-4482-9CA5-ED206430BE3C}" type="presParOf" srcId="{415610D3-16B8-4E05-AA72-79288CF9DA53}" destId="{043F9F07-6971-4706-97A6-ACBA4015ACD5}" srcOrd="3" destOrd="0" presId="urn:microsoft.com/office/officeart/2018/5/layout/IconCircleLabelList"/>
    <dgm:cxn modelId="{7B0F7736-3E11-475A-A0FB-463807C3B1ED}" type="presParOf" srcId="{DCE36D5A-8FE5-409E-9D7D-E6FBA2E677D0}" destId="{4E9905B4-D164-40E5-A33D-BCC148B9891B}" srcOrd="1" destOrd="0" presId="urn:microsoft.com/office/officeart/2018/5/layout/IconCircleLabelList"/>
    <dgm:cxn modelId="{9110F929-3527-45AF-A577-5BC2C73BC596}" type="presParOf" srcId="{DCE36D5A-8FE5-409E-9D7D-E6FBA2E677D0}" destId="{E3226667-2A96-4781-85F5-322F72751E15}" srcOrd="2" destOrd="0" presId="urn:microsoft.com/office/officeart/2018/5/layout/IconCircleLabelList"/>
    <dgm:cxn modelId="{5AB155EA-A371-4028-9A12-0AB35ED21C66}" type="presParOf" srcId="{E3226667-2A96-4781-85F5-322F72751E15}" destId="{D19A1311-6C91-40E7-B92F-8DCDCA8F73B2}" srcOrd="0" destOrd="0" presId="urn:microsoft.com/office/officeart/2018/5/layout/IconCircleLabelList"/>
    <dgm:cxn modelId="{01899279-1143-414B-A418-8B7AAF0DFEA6}" type="presParOf" srcId="{E3226667-2A96-4781-85F5-322F72751E15}" destId="{E5DE2BB0-BCB8-47B7-BBE9-3785124EAD3F}" srcOrd="1" destOrd="0" presId="urn:microsoft.com/office/officeart/2018/5/layout/IconCircleLabelList"/>
    <dgm:cxn modelId="{9261BEBD-3B68-4DB7-8226-7240E0D40CE5}" type="presParOf" srcId="{E3226667-2A96-4781-85F5-322F72751E15}" destId="{74108E2C-A65E-4B28-B72B-5B1323CB4A4E}" srcOrd="2" destOrd="0" presId="urn:microsoft.com/office/officeart/2018/5/layout/IconCircleLabelList"/>
    <dgm:cxn modelId="{19138816-9B32-4C3C-8B7D-583CAAFBD9F0}" type="presParOf" srcId="{E3226667-2A96-4781-85F5-322F72751E15}" destId="{D19925A9-068C-48CB-A8DD-A74C4648F794}" srcOrd="3" destOrd="0" presId="urn:microsoft.com/office/officeart/2018/5/layout/IconCircleLabelList"/>
    <dgm:cxn modelId="{C0DD6BB8-398A-4720-B5A5-7AAF32F2F952}" type="presParOf" srcId="{DCE36D5A-8FE5-409E-9D7D-E6FBA2E677D0}" destId="{4C9001D2-958D-4FF5-B57F-9A56BE90C2BF}" srcOrd="3" destOrd="0" presId="urn:microsoft.com/office/officeart/2018/5/layout/IconCircleLabelList"/>
    <dgm:cxn modelId="{DD0D5465-042A-4A9C-8528-D534DF6033D1}" type="presParOf" srcId="{DCE36D5A-8FE5-409E-9D7D-E6FBA2E677D0}" destId="{E92C668A-A6D7-4233-9705-14850ADBE3C8}" srcOrd="4" destOrd="0" presId="urn:microsoft.com/office/officeart/2018/5/layout/IconCircleLabelList"/>
    <dgm:cxn modelId="{152FFD56-F063-459F-B07F-6EC486D90C09}" type="presParOf" srcId="{E92C668A-A6D7-4233-9705-14850ADBE3C8}" destId="{45AE2CA8-3774-4175-821F-20632FF7BE54}" srcOrd="0" destOrd="0" presId="urn:microsoft.com/office/officeart/2018/5/layout/IconCircleLabelList"/>
    <dgm:cxn modelId="{F1A878C4-4041-4AF0-95E4-EC1544508E85}" type="presParOf" srcId="{E92C668A-A6D7-4233-9705-14850ADBE3C8}" destId="{3ABC41E1-EBDE-4B95-A502-11ABF73B78FF}" srcOrd="1" destOrd="0" presId="urn:microsoft.com/office/officeart/2018/5/layout/IconCircleLabelList"/>
    <dgm:cxn modelId="{3A982E18-0AA5-4433-A807-94D287DDC507}" type="presParOf" srcId="{E92C668A-A6D7-4233-9705-14850ADBE3C8}" destId="{1715A121-5852-424A-B509-887F1D7D7BCE}" srcOrd="2" destOrd="0" presId="urn:microsoft.com/office/officeart/2018/5/layout/IconCircleLabelList"/>
    <dgm:cxn modelId="{0D632674-49B1-47DF-BC94-A390B4FCAA29}" type="presParOf" srcId="{E92C668A-A6D7-4233-9705-14850ADBE3C8}" destId="{F37ABBFA-BBDF-4F58-9822-11581F58CEFA}" srcOrd="3" destOrd="0" presId="urn:microsoft.com/office/officeart/2018/5/layout/IconCircleLabelList"/>
    <dgm:cxn modelId="{CB2B4919-9B29-4DDA-994F-BBB50B0E970E}" type="presParOf" srcId="{DCE36D5A-8FE5-409E-9D7D-E6FBA2E677D0}" destId="{D578124F-2471-4D4F-B917-3DC0F0F9F1CA}" srcOrd="5" destOrd="0" presId="urn:microsoft.com/office/officeart/2018/5/layout/IconCircleLabelList"/>
    <dgm:cxn modelId="{7B7B6923-E94D-418D-B55F-A06CCDCC636D}" type="presParOf" srcId="{DCE36D5A-8FE5-409E-9D7D-E6FBA2E677D0}" destId="{AE80F477-8ACC-443A-BC59-9F2F541357CD}" srcOrd="6" destOrd="0" presId="urn:microsoft.com/office/officeart/2018/5/layout/IconCircleLabelList"/>
    <dgm:cxn modelId="{6355B6F0-554C-4A12-B67C-A3CA97B2F6EA}" type="presParOf" srcId="{AE80F477-8ACC-443A-BC59-9F2F541357CD}" destId="{0C7635AD-3D6A-4769-909E-90EFB104CD02}" srcOrd="0" destOrd="0" presId="urn:microsoft.com/office/officeart/2018/5/layout/IconCircleLabelList"/>
    <dgm:cxn modelId="{64791B41-D02B-41B9-A165-43ADFE4CC3B0}" type="presParOf" srcId="{AE80F477-8ACC-443A-BC59-9F2F541357CD}" destId="{C161C749-F1F9-4687-998A-19D2514CD511}" srcOrd="1" destOrd="0" presId="urn:microsoft.com/office/officeart/2018/5/layout/IconCircleLabelList"/>
    <dgm:cxn modelId="{A70ADF34-6914-458F-95E0-C5A1E3E00194}" type="presParOf" srcId="{AE80F477-8ACC-443A-BC59-9F2F541357CD}" destId="{B509502B-96BC-4F11-9122-451E0E86ECAC}" srcOrd="2" destOrd="0" presId="urn:microsoft.com/office/officeart/2018/5/layout/IconCircleLabelList"/>
    <dgm:cxn modelId="{72B50D77-81E1-4CC6-9689-8B300BA2170C}" type="presParOf" srcId="{AE80F477-8ACC-443A-BC59-9F2F541357CD}" destId="{1B895E02-69C8-44D2-B791-361C409509CB}" srcOrd="3" destOrd="0" presId="urn:microsoft.com/office/officeart/2018/5/layout/IconCircleLabelList"/>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7E7050F-FD68-4F91-8840-5C4FFC74BFF6}"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8EC026E1-0117-47CC-902B-490A1D78AFD9}">
      <dgm:prSet/>
      <dgm:spPr/>
      <dgm:t>
        <a:bodyPr/>
        <a:lstStyle/>
        <a:p>
          <a:r>
            <a:rPr lang="en-IE" dirty="0"/>
            <a:t>Engage in reputation management for the purposes social integration e.g. masking </a:t>
          </a:r>
          <a:endParaRPr lang="en-US" dirty="0"/>
        </a:p>
      </dgm:t>
    </dgm:pt>
    <dgm:pt modelId="{E0CC22A1-79CA-40A1-AAE4-85F296DCE0D7}" type="parTrans" cxnId="{7E18EBBE-5EEC-41B7-8036-1EF962403B72}">
      <dgm:prSet/>
      <dgm:spPr/>
      <dgm:t>
        <a:bodyPr/>
        <a:lstStyle/>
        <a:p>
          <a:endParaRPr lang="en-US"/>
        </a:p>
      </dgm:t>
    </dgm:pt>
    <dgm:pt modelId="{415B632D-7340-4EAF-840B-53048EDD6D62}" type="sibTrans" cxnId="{7E18EBBE-5EEC-41B7-8036-1EF962403B72}">
      <dgm:prSet/>
      <dgm:spPr/>
      <dgm:t>
        <a:bodyPr/>
        <a:lstStyle/>
        <a:p>
          <a:endParaRPr lang="en-US"/>
        </a:p>
      </dgm:t>
    </dgm:pt>
    <dgm:pt modelId="{7FA9AF74-77D5-498E-B22A-5E642F30E98A}">
      <dgm:prSet/>
      <dgm:spPr/>
      <dgm:t>
        <a:bodyPr/>
        <a:lstStyle/>
        <a:p>
          <a:r>
            <a:rPr lang="en-IE" dirty="0"/>
            <a:t>Continue to do so despite the costs associated with this strategy e.g. suicidality/autistic burnout</a:t>
          </a:r>
          <a:endParaRPr lang="en-US" dirty="0"/>
        </a:p>
      </dgm:t>
    </dgm:pt>
    <dgm:pt modelId="{F3993C9F-DC9C-4234-8677-0D455339FC2A}" type="parTrans" cxnId="{EECBAE6F-A9F2-425D-B991-E1B6743828B9}">
      <dgm:prSet/>
      <dgm:spPr/>
      <dgm:t>
        <a:bodyPr/>
        <a:lstStyle/>
        <a:p>
          <a:endParaRPr lang="en-US"/>
        </a:p>
      </dgm:t>
    </dgm:pt>
    <dgm:pt modelId="{AEF65490-F7C5-4E02-BE29-934FCADDB8E8}" type="sibTrans" cxnId="{EECBAE6F-A9F2-425D-B991-E1B6743828B9}">
      <dgm:prSet/>
      <dgm:spPr/>
      <dgm:t>
        <a:bodyPr/>
        <a:lstStyle/>
        <a:p>
          <a:endParaRPr lang="en-US"/>
        </a:p>
      </dgm:t>
    </dgm:pt>
    <dgm:pt modelId="{2E85E966-1001-4FA1-9A8E-650A0D700F63}">
      <dgm:prSet/>
      <dgm:spPr/>
      <dgm:t>
        <a:bodyPr/>
        <a:lstStyle/>
        <a:p>
          <a:r>
            <a:rPr lang="en-IE" dirty="0"/>
            <a:t>Continue to engage in inaccessible sensory environments despite the potential impact of this e.g. meltdowns/shutdowns </a:t>
          </a:r>
          <a:endParaRPr lang="en-US" dirty="0"/>
        </a:p>
      </dgm:t>
    </dgm:pt>
    <dgm:pt modelId="{F7AB90B4-7865-42DB-BAAB-FF44AC8CAC25}" type="parTrans" cxnId="{08BBA630-DFEC-4E5A-8B65-DD5B1A19BB29}">
      <dgm:prSet/>
      <dgm:spPr/>
      <dgm:t>
        <a:bodyPr/>
        <a:lstStyle/>
        <a:p>
          <a:endParaRPr lang="en-US"/>
        </a:p>
      </dgm:t>
    </dgm:pt>
    <dgm:pt modelId="{5948F8CC-EF76-446A-8C39-6EA51199A7E1}" type="sibTrans" cxnId="{08BBA630-DFEC-4E5A-8B65-DD5B1A19BB29}">
      <dgm:prSet/>
      <dgm:spPr/>
      <dgm:t>
        <a:bodyPr/>
        <a:lstStyle/>
        <a:p>
          <a:endParaRPr lang="en-US"/>
        </a:p>
      </dgm:t>
    </dgm:pt>
    <dgm:pt modelId="{3AC5B3FA-5EF8-4490-AEB7-1F9606AC07EF}">
      <dgm:prSet/>
      <dgm:spPr/>
      <dgm:t>
        <a:bodyPr/>
        <a:lstStyle/>
        <a:p>
          <a:r>
            <a:rPr lang="en-IE" dirty="0"/>
            <a:t>Alternative visions of autistic sociality </a:t>
          </a:r>
          <a:endParaRPr lang="en-US" dirty="0"/>
        </a:p>
      </dgm:t>
    </dgm:pt>
    <dgm:pt modelId="{6ADC0810-594D-4FFA-8673-834BFDDBA9B8}" type="parTrans" cxnId="{565EF6CE-4101-43CD-BAD1-935C2596F9E7}">
      <dgm:prSet/>
      <dgm:spPr/>
      <dgm:t>
        <a:bodyPr/>
        <a:lstStyle/>
        <a:p>
          <a:endParaRPr lang="en-US"/>
        </a:p>
      </dgm:t>
    </dgm:pt>
    <dgm:pt modelId="{4B72BA9F-8858-4D39-89E2-280D93B89B43}" type="sibTrans" cxnId="{565EF6CE-4101-43CD-BAD1-935C2596F9E7}">
      <dgm:prSet/>
      <dgm:spPr/>
      <dgm:t>
        <a:bodyPr/>
        <a:lstStyle/>
        <a:p>
          <a:endParaRPr lang="en-US"/>
        </a:p>
      </dgm:t>
    </dgm:pt>
    <dgm:pt modelId="{1D423BC6-6A31-4330-9142-368F82D8AC18}" type="pres">
      <dgm:prSet presAssocID="{27E7050F-FD68-4F91-8840-5C4FFC74BFF6}" presName="matrix" presStyleCnt="0">
        <dgm:presLayoutVars>
          <dgm:chMax val="1"/>
          <dgm:dir/>
          <dgm:resizeHandles val="exact"/>
        </dgm:presLayoutVars>
      </dgm:prSet>
      <dgm:spPr/>
    </dgm:pt>
    <dgm:pt modelId="{15ED2AD5-5479-49C1-BA50-F4C4DC29B22C}" type="pres">
      <dgm:prSet presAssocID="{27E7050F-FD68-4F91-8840-5C4FFC74BFF6}" presName="diamond" presStyleLbl="bgShp" presStyleIdx="0" presStyleCnt="1"/>
      <dgm:spPr/>
    </dgm:pt>
    <dgm:pt modelId="{91B7DF60-33A5-4595-BF06-CCC6F357989A}" type="pres">
      <dgm:prSet presAssocID="{27E7050F-FD68-4F91-8840-5C4FFC74BFF6}" presName="quad1" presStyleLbl="node1" presStyleIdx="0" presStyleCnt="4">
        <dgm:presLayoutVars>
          <dgm:chMax val="0"/>
          <dgm:chPref val="0"/>
          <dgm:bulletEnabled val="1"/>
        </dgm:presLayoutVars>
      </dgm:prSet>
      <dgm:spPr/>
    </dgm:pt>
    <dgm:pt modelId="{E44097D3-CD72-4885-97A4-D35AA567E876}" type="pres">
      <dgm:prSet presAssocID="{27E7050F-FD68-4F91-8840-5C4FFC74BFF6}" presName="quad2" presStyleLbl="node1" presStyleIdx="1" presStyleCnt="4">
        <dgm:presLayoutVars>
          <dgm:chMax val="0"/>
          <dgm:chPref val="0"/>
          <dgm:bulletEnabled val="1"/>
        </dgm:presLayoutVars>
      </dgm:prSet>
      <dgm:spPr/>
    </dgm:pt>
    <dgm:pt modelId="{7E09A383-68DC-44C4-9F16-E168956C2D40}" type="pres">
      <dgm:prSet presAssocID="{27E7050F-FD68-4F91-8840-5C4FFC74BFF6}" presName="quad3" presStyleLbl="node1" presStyleIdx="2" presStyleCnt="4">
        <dgm:presLayoutVars>
          <dgm:chMax val="0"/>
          <dgm:chPref val="0"/>
          <dgm:bulletEnabled val="1"/>
        </dgm:presLayoutVars>
      </dgm:prSet>
      <dgm:spPr/>
    </dgm:pt>
    <dgm:pt modelId="{199B75AB-22A7-4552-B6D7-2C9E1FC20319}" type="pres">
      <dgm:prSet presAssocID="{27E7050F-FD68-4F91-8840-5C4FFC74BFF6}" presName="quad4" presStyleLbl="node1" presStyleIdx="3" presStyleCnt="4">
        <dgm:presLayoutVars>
          <dgm:chMax val="0"/>
          <dgm:chPref val="0"/>
          <dgm:bulletEnabled val="1"/>
        </dgm:presLayoutVars>
      </dgm:prSet>
      <dgm:spPr/>
    </dgm:pt>
  </dgm:ptLst>
  <dgm:cxnLst>
    <dgm:cxn modelId="{08BBA630-DFEC-4E5A-8B65-DD5B1A19BB29}" srcId="{27E7050F-FD68-4F91-8840-5C4FFC74BFF6}" destId="{2E85E966-1001-4FA1-9A8E-650A0D700F63}" srcOrd="2" destOrd="0" parTransId="{F7AB90B4-7865-42DB-BAAB-FF44AC8CAC25}" sibTransId="{5948F8CC-EF76-446A-8C39-6EA51199A7E1}"/>
    <dgm:cxn modelId="{EECBAE6F-A9F2-425D-B991-E1B6743828B9}" srcId="{27E7050F-FD68-4F91-8840-5C4FFC74BFF6}" destId="{7FA9AF74-77D5-498E-B22A-5E642F30E98A}" srcOrd="1" destOrd="0" parTransId="{F3993C9F-DC9C-4234-8677-0D455339FC2A}" sibTransId="{AEF65490-F7C5-4E02-BE29-934FCADDB8E8}"/>
    <dgm:cxn modelId="{22460380-B43F-4D1C-A111-19C2EC6AAC2B}" type="presOf" srcId="{7FA9AF74-77D5-498E-B22A-5E642F30E98A}" destId="{E44097D3-CD72-4885-97A4-D35AA567E876}" srcOrd="0" destOrd="0" presId="urn:microsoft.com/office/officeart/2005/8/layout/matrix3"/>
    <dgm:cxn modelId="{880F1F84-6588-429D-BC9B-13966BF7A7FF}" type="presOf" srcId="{2E85E966-1001-4FA1-9A8E-650A0D700F63}" destId="{7E09A383-68DC-44C4-9F16-E168956C2D40}" srcOrd="0" destOrd="0" presId="urn:microsoft.com/office/officeart/2005/8/layout/matrix3"/>
    <dgm:cxn modelId="{32B74F98-0A28-45C5-8E4C-E60F8E1C41CC}" type="presOf" srcId="{3AC5B3FA-5EF8-4490-AEB7-1F9606AC07EF}" destId="{199B75AB-22A7-4552-B6D7-2C9E1FC20319}" srcOrd="0" destOrd="0" presId="urn:microsoft.com/office/officeart/2005/8/layout/matrix3"/>
    <dgm:cxn modelId="{7E18EBBE-5EEC-41B7-8036-1EF962403B72}" srcId="{27E7050F-FD68-4F91-8840-5C4FFC74BFF6}" destId="{8EC026E1-0117-47CC-902B-490A1D78AFD9}" srcOrd="0" destOrd="0" parTransId="{E0CC22A1-79CA-40A1-AAE4-85F296DCE0D7}" sibTransId="{415B632D-7340-4EAF-840B-53048EDD6D62}"/>
    <dgm:cxn modelId="{ABA51DC2-61B3-4618-A05B-4EF83E879324}" type="presOf" srcId="{8EC026E1-0117-47CC-902B-490A1D78AFD9}" destId="{91B7DF60-33A5-4595-BF06-CCC6F357989A}" srcOrd="0" destOrd="0" presId="urn:microsoft.com/office/officeart/2005/8/layout/matrix3"/>
    <dgm:cxn modelId="{565EF6CE-4101-43CD-BAD1-935C2596F9E7}" srcId="{27E7050F-FD68-4F91-8840-5C4FFC74BFF6}" destId="{3AC5B3FA-5EF8-4490-AEB7-1F9606AC07EF}" srcOrd="3" destOrd="0" parTransId="{6ADC0810-594D-4FFA-8673-834BFDDBA9B8}" sibTransId="{4B72BA9F-8858-4D39-89E2-280D93B89B43}"/>
    <dgm:cxn modelId="{AE32B5E7-DE91-4FB3-AD5A-DFA5EC400776}" type="presOf" srcId="{27E7050F-FD68-4F91-8840-5C4FFC74BFF6}" destId="{1D423BC6-6A31-4330-9142-368F82D8AC18}" srcOrd="0" destOrd="0" presId="urn:microsoft.com/office/officeart/2005/8/layout/matrix3"/>
    <dgm:cxn modelId="{012E208F-B2F9-4B81-8E3E-C61075A5EDB0}" type="presParOf" srcId="{1D423BC6-6A31-4330-9142-368F82D8AC18}" destId="{15ED2AD5-5479-49C1-BA50-F4C4DC29B22C}" srcOrd="0" destOrd="0" presId="urn:microsoft.com/office/officeart/2005/8/layout/matrix3"/>
    <dgm:cxn modelId="{CA238D9B-0B7B-4437-AE8C-F7F178625883}" type="presParOf" srcId="{1D423BC6-6A31-4330-9142-368F82D8AC18}" destId="{91B7DF60-33A5-4595-BF06-CCC6F357989A}" srcOrd="1" destOrd="0" presId="urn:microsoft.com/office/officeart/2005/8/layout/matrix3"/>
    <dgm:cxn modelId="{C7A93EBA-03C8-4D1A-A5C9-6621C6C4F1D7}" type="presParOf" srcId="{1D423BC6-6A31-4330-9142-368F82D8AC18}" destId="{E44097D3-CD72-4885-97A4-D35AA567E876}" srcOrd="2" destOrd="0" presId="urn:microsoft.com/office/officeart/2005/8/layout/matrix3"/>
    <dgm:cxn modelId="{952CC52C-0262-40EB-8A2C-A8F40AFE9E1F}" type="presParOf" srcId="{1D423BC6-6A31-4330-9142-368F82D8AC18}" destId="{7E09A383-68DC-44C4-9F16-E168956C2D40}" srcOrd="3" destOrd="0" presId="urn:microsoft.com/office/officeart/2005/8/layout/matrix3"/>
    <dgm:cxn modelId="{9322FC66-DEA6-4DC2-99D6-2C1E5D77624C}" type="presParOf" srcId="{1D423BC6-6A31-4330-9142-368F82D8AC18}" destId="{199B75AB-22A7-4552-B6D7-2C9E1FC20319}"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03600B-D9EE-45F5-A2A0-8F20095DE7FB}"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26A2DFE3-216A-4383-9912-8F0ABBB94C9C}">
      <dgm:prSet/>
      <dgm:spPr/>
      <dgm:t>
        <a:bodyPr/>
        <a:lstStyle/>
        <a:p>
          <a:r>
            <a:rPr lang="en-GB" dirty="0"/>
            <a:t>Studies have shown that up to 66% of autistic adults have thought about taking their own life.</a:t>
          </a:r>
          <a:endParaRPr lang="en-US" dirty="0"/>
        </a:p>
      </dgm:t>
    </dgm:pt>
    <dgm:pt modelId="{FE35FE44-D383-4E5A-9BD9-8A194E711466}" type="parTrans" cxnId="{AE207341-D7B7-4A82-9983-3CB25E6437D7}">
      <dgm:prSet/>
      <dgm:spPr/>
      <dgm:t>
        <a:bodyPr/>
        <a:lstStyle/>
        <a:p>
          <a:endParaRPr lang="en-US"/>
        </a:p>
      </dgm:t>
    </dgm:pt>
    <dgm:pt modelId="{D581BA42-D059-452F-A17A-7D5BCA2B3771}" type="sibTrans" cxnId="{AE207341-D7B7-4A82-9983-3CB25E6437D7}">
      <dgm:prSet/>
      <dgm:spPr/>
      <dgm:t>
        <a:bodyPr/>
        <a:lstStyle/>
        <a:p>
          <a:endParaRPr lang="en-US"/>
        </a:p>
      </dgm:t>
    </dgm:pt>
    <dgm:pt modelId="{97657E64-0F34-4EBE-A749-98D10F89F8BF}">
      <dgm:prSet/>
      <dgm:spPr/>
      <dgm:t>
        <a:bodyPr/>
        <a:lstStyle/>
        <a:p>
          <a:r>
            <a:rPr lang="en-GB" dirty="0"/>
            <a:t>35% have attempted suicide.</a:t>
          </a:r>
          <a:endParaRPr lang="en-US" dirty="0"/>
        </a:p>
      </dgm:t>
    </dgm:pt>
    <dgm:pt modelId="{6C3522E5-9E67-4736-80FB-F6F8CC560583}" type="parTrans" cxnId="{61EC0EB2-8F52-4B10-B18B-27EC24B1AA59}">
      <dgm:prSet/>
      <dgm:spPr/>
      <dgm:t>
        <a:bodyPr/>
        <a:lstStyle/>
        <a:p>
          <a:endParaRPr lang="en-US"/>
        </a:p>
      </dgm:t>
    </dgm:pt>
    <dgm:pt modelId="{300CABA5-6A1A-403D-8EFE-9551CBF7F19F}" type="sibTrans" cxnId="{61EC0EB2-8F52-4B10-B18B-27EC24B1AA59}">
      <dgm:prSet/>
      <dgm:spPr/>
      <dgm:t>
        <a:bodyPr/>
        <a:lstStyle/>
        <a:p>
          <a:endParaRPr lang="en-US"/>
        </a:p>
      </dgm:t>
    </dgm:pt>
    <dgm:pt modelId="{EDB8B018-A394-4CB7-AE78-BC8A483C2309}">
      <dgm:prSet/>
      <dgm:spPr/>
      <dgm:t>
        <a:bodyPr/>
        <a:lstStyle/>
        <a:p>
          <a:r>
            <a:rPr lang="en-GB" dirty="0"/>
            <a:t>Around 1% of people in the UK are autistic, yet up to 15% of people hospitalised after attempting suicide have a diagnosis of autism.</a:t>
          </a:r>
          <a:endParaRPr lang="en-US" dirty="0"/>
        </a:p>
      </dgm:t>
    </dgm:pt>
    <dgm:pt modelId="{A65B55C9-D0D1-43E3-B60A-3A527F0719A5}" type="parTrans" cxnId="{38DF5DCA-142F-4EB0-9A3B-8DA23B585685}">
      <dgm:prSet/>
      <dgm:spPr/>
      <dgm:t>
        <a:bodyPr/>
        <a:lstStyle/>
        <a:p>
          <a:endParaRPr lang="en-US"/>
        </a:p>
      </dgm:t>
    </dgm:pt>
    <dgm:pt modelId="{B029A666-5AB4-4D55-A7B7-C8B184EF8AB1}" type="sibTrans" cxnId="{38DF5DCA-142F-4EB0-9A3B-8DA23B585685}">
      <dgm:prSet/>
      <dgm:spPr/>
      <dgm:t>
        <a:bodyPr/>
        <a:lstStyle/>
        <a:p>
          <a:endParaRPr lang="en-US"/>
        </a:p>
      </dgm:t>
    </dgm:pt>
    <dgm:pt modelId="{69E01BED-BDB3-4543-8B29-7C8381522083}" type="pres">
      <dgm:prSet presAssocID="{B903600B-D9EE-45F5-A2A0-8F20095DE7FB}" presName="hierChild1" presStyleCnt="0">
        <dgm:presLayoutVars>
          <dgm:chPref val="1"/>
          <dgm:dir/>
          <dgm:animOne val="branch"/>
          <dgm:animLvl val="lvl"/>
          <dgm:resizeHandles/>
        </dgm:presLayoutVars>
      </dgm:prSet>
      <dgm:spPr/>
    </dgm:pt>
    <dgm:pt modelId="{8872806C-B42A-47E6-B885-AC708E951052}" type="pres">
      <dgm:prSet presAssocID="{26A2DFE3-216A-4383-9912-8F0ABBB94C9C}" presName="hierRoot1" presStyleCnt="0"/>
      <dgm:spPr/>
    </dgm:pt>
    <dgm:pt modelId="{CA59B5D2-112A-45D9-A79E-5FAF79967141}" type="pres">
      <dgm:prSet presAssocID="{26A2DFE3-216A-4383-9912-8F0ABBB94C9C}" presName="composite" presStyleCnt="0"/>
      <dgm:spPr/>
    </dgm:pt>
    <dgm:pt modelId="{19E96BF7-2DE8-4FEC-B430-4085FD7B33CE}" type="pres">
      <dgm:prSet presAssocID="{26A2DFE3-216A-4383-9912-8F0ABBB94C9C}" presName="background" presStyleLbl="node0" presStyleIdx="0" presStyleCnt="3"/>
      <dgm:spPr/>
    </dgm:pt>
    <dgm:pt modelId="{D0651D15-0AD9-4B88-AF1E-14AAC7AD3CFD}" type="pres">
      <dgm:prSet presAssocID="{26A2DFE3-216A-4383-9912-8F0ABBB94C9C}" presName="text" presStyleLbl="fgAcc0" presStyleIdx="0" presStyleCnt="3">
        <dgm:presLayoutVars>
          <dgm:chPref val="3"/>
        </dgm:presLayoutVars>
      </dgm:prSet>
      <dgm:spPr/>
    </dgm:pt>
    <dgm:pt modelId="{257659FE-32DD-438A-8888-9C1E20942C2D}" type="pres">
      <dgm:prSet presAssocID="{26A2DFE3-216A-4383-9912-8F0ABBB94C9C}" presName="hierChild2" presStyleCnt="0"/>
      <dgm:spPr/>
    </dgm:pt>
    <dgm:pt modelId="{CE783519-D73A-446A-BC34-6BDA57448C40}" type="pres">
      <dgm:prSet presAssocID="{97657E64-0F34-4EBE-A749-98D10F89F8BF}" presName="hierRoot1" presStyleCnt="0"/>
      <dgm:spPr/>
    </dgm:pt>
    <dgm:pt modelId="{033D8E9E-8D86-4B10-93B3-743088DF7EA2}" type="pres">
      <dgm:prSet presAssocID="{97657E64-0F34-4EBE-A749-98D10F89F8BF}" presName="composite" presStyleCnt="0"/>
      <dgm:spPr/>
    </dgm:pt>
    <dgm:pt modelId="{16D9E94F-9E47-437C-BCA7-3FBA2F194932}" type="pres">
      <dgm:prSet presAssocID="{97657E64-0F34-4EBE-A749-98D10F89F8BF}" presName="background" presStyleLbl="node0" presStyleIdx="1" presStyleCnt="3"/>
      <dgm:spPr/>
    </dgm:pt>
    <dgm:pt modelId="{10C58778-33CE-4A69-A32F-31F27D213B8D}" type="pres">
      <dgm:prSet presAssocID="{97657E64-0F34-4EBE-A749-98D10F89F8BF}" presName="text" presStyleLbl="fgAcc0" presStyleIdx="1" presStyleCnt="3">
        <dgm:presLayoutVars>
          <dgm:chPref val="3"/>
        </dgm:presLayoutVars>
      </dgm:prSet>
      <dgm:spPr/>
    </dgm:pt>
    <dgm:pt modelId="{AD418226-849C-4D9F-A924-6B4FAB673652}" type="pres">
      <dgm:prSet presAssocID="{97657E64-0F34-4EBE-A749-98D10F89F8BF}" presName="hierChild2" presStyleCnt="0"/>
      <dgm:spPr/>
    </dgm:pt>
    <dgm:pt modelId="{83FB6B04-C6AE-4920-A9BF-52EBEC1F80E5}" type="pres">
      <dgm:prSet presAssocID="{EDB8B018-A394-4CB7-AE78-BC8A483C2309}" presName="hierRoot1" presStyleCnt="0"/>
      <dgm:spPr/>
    </dgm:pt>
    <dgm:pt modelId="{3F71C1EB-6091-486D-8216-BE4889346517}" type="pres">
      <dgm:prSet presAssocID="{EDB8B018-A394-4CB7-AE78-BC8A483C2309}" presName="composite" presStyleCnt="0"/>
      <dgm:spPr/>
    </dgm:pt>
    <dgm:pt modelId="{C4D33449-9BA6-4B7C-90C9-1F789664ABB5}" type="pres">
      <dgm:prSet presAssocID="{EDB8B018-A394-4CB7-AE78-BC8A483C2309}" presName="background" presStyleLbl="node0" presStyleIdx="2" presStyleCnt="3"/>
      <dgm:spPr/>
    </dgm:pt>
    <dgm:pt modelId="{D403CCF2-3DD0-4273-BA06-C605B850C795}" type="pres">
      <dgm:prSet presAssocID="{EDB8B018-A394-4CB7-AE78-BC8A483C2309}" presName="text" presStyleLbl="fgAcc0" presStyleIdx="2" presStyleCnt="3">
        <dgm:presLayoutVars>
          <dgm:chPref val="3"/>
        </dgm:presLayoutVars>
      </dgm:prSet>
      <dgm:spPr/>
    </dgm:pt>
    <dgm:pt modelId="{F3D59645-EADC-4D1B-A91B-FE0EB059FECF}" type="pres">
      <dgm:prSet presAssocID="{EDB8B018-A394-4CB7-AE78-BC8A483C2309}" presName="hierChild2" presStyleCnt="0"/>
      <dgm:spPr/>
    </dgm:pt>
  </dgm:ptLst>
  <dgm:cxnLst>
    <dgm:cxn modelId="{AE207341-D7B7-4A82-9983-3CB25E6437D7}" srcId="{B903600B-D9EE-45F5-A2A0-8F20095DE7FB}" destId="{26A2DFE3-216A-4383-9912-8F0ABBB94C9C}" srcOrd="0" destOrd="0" parTransId="{FE35FE44-D383-4E5A-9BD9-8A194E711466}" sibTransId="{D581BA42-D059-452F-A17A-7D5BCA2B3771}"/>
    <dgm:cxn modelId="{4893D47F-6071-43D9-8952-FF3D2DD3CEA1}" type="presOf" srcId="{26A2DFE3-216A-4383-9912-8F0ABBB94C9C}" destId="{D0651D15-0AD9-4B88-AF1E-14AAC7AD3CFD}" srcOrd="0" destOrd="0" presId="urn:microsoft.com/office/officeart/2005/8/layout/hierarchy1"/>
    <dgm:cxn modelId="{611B56A8-5B2B-415C-9ADD-B5D350C984E4}" type="presOf" srcId="{97657E64-0F34-4EBE-A749-98D10F89F8BF}" destId="{10C58778-33CE-4A69-A32F-31F27D213B8D}" srcOrd="0" destOrd="0" presId="urn:microsoft.com/office/officeart/2005/8/layout/hierarchy1"/>
    <dgm:cxn modelId="{50C9CBAE-9EB8-44FA-AF60-91402EB96592}" type="presOf" srcId="{EDB8B018-A394-4CB7-AE78-BC8A483C2309}" destId="{D403CCF2-3DD0-4273-BA06-C605B850C795}" srcOrd="0" destOrd="0" presId="urn:microsoft.com/office/officeart/2005/8/layout/hierarchy1"/>
    <dgm:cxn modelId="{61EC0EB2-8F52-4B10-B18B-27EC24B1AA59}" srcId="{B903600B-D9EE-45F5-A2A0-8F20095DE7FB}" destId="{97657E64-0F34-4EBE-A749-98D10F89F8BF}" srcOrd="1" destOrd="0" parTransId="{6C3522E5-9E67-4736-80FB-F6F8CC560583}" sibTransId="{300CABA5-6A1A-403D-8EFE-9551CBF7F19F}"/>
    <dgm:cxn modelId="{38DF5DCA-142F-4EB0-9A3B-8DA23B585685}" srcId="{B903600B-D9EE-45F5-A2A0-8F20095DE7FB}" destId="{EDB8B018-A394-4CB7-AE78-BC8A483C2309}" srcOrd="2" destOrd="0" parTransId="{A65B55C9-D0D1-43E3-B60A-3A527F0719A5}" sibTransId="{B029A666-5AB4-4D55-A7B7-C8B184EF8AB1}"/>
    <dgm:cxn modelId="{A6EC09DE-0F0E-404B-B6CE-FD50D26CE41A}" type="presOf" srcId="{B903600B-D9EE-45F5-A2A0-8F20095DE7FB}" destId="{69E01BED-BDB3-4543-8B29-7C8381522083}" srcOrd="0" destOrd="0" presId="urn:microsoft.com/office/officeart/2005/8/layout/hierarchy1"/>
    <dgm:cxn modelId="{852CF546-FEBD-40FC-9268-5EB3D5810ACC}" type="presParOf" srcId="{69E01BED-BDB3-4543-8B29-7C8381522083}" destId="{8872806C-B42A-47E6-B885-AC708E951052}" srcOrd="0" destOrd="0" presId="urn:microsoft.com/office/officeart/2005/8/layout/hierarchy1"/>
    <dgm:cxn modelId="{7BBA77F0-2192-4114-8336-A4E339BF9176}" type="presParOf" srcId="{8872806C-B42A-47E6-B885-AC708E951052}" destId="{CA59B5D2-112A-45D9-A79E-5FAF79967141}" srcOrd="0" destOrd="0" presId="urn:microsoft.com/office/officeart/2005/8/layout/hierarchy1"/>
    <dgm:cxn modelId="{FF4F6969-C893-41A8-ADC6-4B233171250E}" type="presParOf" srcId="{CA59B5D2-112A-45D9-A79E-5FAF79967141}" destId="{19E96BF7-2DE8-4FEC-B430-4085FD7B33CE}" srcOrd="0" destOrd="0" presId="urn:microsoft.com/office/officeart/2005/8/layout/hierarchy1"/>
    <dgm:cxn modelId="{BAF1FA4E-0C2A-4E3C-917B-D2F971570C26}" type="presParOf" srcId="{CA59B5D2-112A-45D9-A79E-5FAF79967141}" destId="{D0651D15-0AD9-4B88-AF1E-14AAC7AD3CFD}" srcOrd="1" destOrd="0" presId="urn:microsoft.com/office/officeart/2005/8/layout/hierarchy1"/>
    <dgm:cxn modelId="{7BFB901C-4108-4E55-ACB2-FC4B8DC50410}" type="presParOf" srcId="{8872806C-B42A-47E6-B885-AC708E951052}" destId="{257659FE-32DD-438A-8888-9C1E20942C2D}" srcOrd="1" destOrd="0" presId="urn:microsoft.com/office/officeart/2005/8/layout/hierarchy1"/>
    <dgm:cxn modelId="{EB72700B-2AF2-4684-9BEB-252C22526B02}" type="presParOf" srcId="{69E01BED-BDB3-4543-8B29-7C8381522083}" destId="{CE783519-D73A-446A-BC34-6BDA57448C40}" srcOrd="1" destOrd="0" presId="urn:microsoft.com/office/officeart/2005/8/layout/hierarchy1"/>
    <dgm:cxn modelId="{1598F42B-DE16-4A2F-88DA-D30574F51B81}" type="presParOf" srcId="{CE783519-D73A-446A-BC34-6BDA57448C40}" destId="{033D8E9E-8D86-4B10-93B3-743088DF7EA2}" srcOrd="0" destOrd="0" presId="urn:microsoft.com/office/officeart/2005/8/layout/hierarchy1"/>
    <dgm:cxn modelId="{189245DE-EC1D-43FE-A731-3E435BC472A9}" type="presParOf" srcId="{033D8E9E-8D86-4B10-93B3-743088DF7EA2}" destId="{16D9E94F-9E47-437C-BCA7-3FBA2F194932}" srcOrd="0" destOrd="0" presId="urn:microsoft.com/office/officeart/2005/8/layout/hierarchy1"/>
    <dgm:cxn modelId="{30F0F359-8BA8-4AF9-9899-9E47244FFBA8}" type="presParOf" srcId="{033D8E9E-8D86-4B10-93B3-743088DF7EA2}" destId="{10C58778-33CE-4A69-A32F-31F27D213B8D}" srcOrd="1" destOrd="0" presId="urn:microsoft.com/office/officeart/2005/8/layout/hierarchy1"/>
    <dgm:cxn modelId="{89AE02DE-CD7B-44DC-A76B-9581947F269D}" type="presParOf" srcId="{CE783519-D73A-446A-BC34-6BDA57448C40}" destId="{AD418226-849C-4D9F-A924-6B4FAB673652}" srcOrd="1" destOrd="0" presId="urn:microsoft.com/office/officeart/2005/8/layout/hierarchy1"/>
    <dgm:cxn modelId="{A586E89C-96AD-4E8C-B706-7D557B864582}" type="presParOf" srcId="{69E01BED-BDB3-4543-8B29-7C8381522083}" destId="{83FB6B04-C6AE-4920-A9BF-52EBEC1F80E5}" srcOrd="2" destOrd="0" presId="urn:microsoft.com/office/officeart/2005/8/layout/hierarchy1"/>
    <dgm:cxn modelId="{B6ABCD59-4C9C-404B-9496-57B4CDACBFDE}" type="presParOf" srcId="{83FB6B04-C6AE-4920-A9BF-52EBEC1F80E5}" destId="{3F71C1EB-6091-486D-8216-BE4889346517}" srcOrd="0" destOrd="0" presId="urn:microsoft.com/office/officeart/2005/8/layout/hierarchy1"/>
    <dgm:cxn modelId="{C0172245-A179-417A-8218-9140B5B83C4D}" type="presParOf" srcId="{3F71C1EB-6091-486D-8216-BE4889346517}" destId="{C4D33449-9BA6-4B7C-90C9-1F789664ABB5}" srcOrd="0" destOrd="0" presId="urn:microsoft.com/office/officeart/2005/8/layout/hierarchy1"/>
    <dgm:cxn modelId="{C5D459D3-99F2-4F78-BB04-557895F487EB}" type="presParOf" srcId="{3F71C1EB-6091-486D-8216-BE4889346517}" destId="{D403CCF2-3DD0-4273-BA06-C605B850C795}" srcOrd="1" destOrd="0" presId="urn:microsoft.com/office/officeart/2005/8/layout/hierarchy1"/>
    <dgm:cxn modelId="{926E5465-5E7C-4DD7-8DD9-155E2AE22805}" type="presParOf" srcId="{83FB6B04-C6AE-4920-A9BF-52EBEC1F80E5}" destId="{F3D59645-EADC-4D1B-A91B-FE0EB059FEC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8B45AD-CE01-4284-AFF9-511235C2D5F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35D21954-39F1-4C3F-80BA-37D624F2C69B}">
      <dgm:prSet/>
      <dgm:spPr/>
      <dgm:t>
        <a:bodyPr/>
        <a:lstStyle/>
        <a:p>
          <a:pPr>
            <a:lnSpc>
              <a:spcPct val="100000"/>
            </a:lnSpc>
          </a:pPr>
          <a:r>
            <a:rPr lang="en-GB" dirty="0"/>
            <a:t>High rate of co-occurrence with mental health conditions </a:t>
          </a:r>
          <a:r>
            <a:rPr lang="en-GB" dirty="0" err="1"/>
            <a:t>e.g</a:t>
          </a:r>
          <a:r>
            <a:rPr lang="en-GB" dirty="0"/>
            <a:t> anxiety, depression, eating disorders; physical health conditions e.g. Ehlers-Danlos syndrome, digestive issues; and other forms of neurodiversity e.g. ADHD </a:t>
          </a:r>
          <a:endParaRPr lang="en-US" dirty="0"/>
        </a:p>
      </dgm:t>
    </dgm:pt>
    <dgm:pt modelId="{B04DE993-4EFC-4F2A-834F-8574452EA562}" type="parTrans" cxnId="{2F40771A-53CF-479A-A851-27DB33F55964}">
      <dgm:prSet/>
      <dgm:spPr/>
      <dgm:t>
        <a:bodyPr/>
        <a:lstStyle/>
        <a:p>
          <a:endParaRPr lang="en-US"/>
        </a:p>
      </dgm:t>
    </dgm:pt>
    <dgm:pt modelId="{615C4068-B492-4B7B-8F2B-AEE8D4EE4A12}" type="sibTrans" cxnId="{2F40771A-53CF-479A-A851-27DB33F55964}">
      <dgm:prSet/>
      <dgm:spPr/>
      <dgm:t>
        <a:bodyPr/>
        <a:lstStyle/>
        <a:p>
          <a:endParaRPr lang="en-US"/>
        </a:p>
      </dgm:t>
    </dgm:pt>
    <dgm:pt modelId="{9BF58E35-59D6-482D-9F66-57B4D8C39F18}">
      <dgm:prSet/>
      <dgm:spPr/>
      <dgm:t>
        <a:bodyPr/>
        <a:lstStyle/>
        <a:p>
          <a:pPr>
            <a:lnSpc>
              <a:spcPct val="100000"/>
            </a:lnSpc>
          </a:pPr>
          <a:r>
            <a:rPr lang="en-GB" dirty="0"/>
            <a:t>Low proficiency among practitioners in terms of how to support autistic individuals  </a:t>
          </a:r>
          <a:endParaRPr lang="en-US" dirty="0"/>
        </a:p>
      </dgm:t>
    </dgm:pt>
    <dgm:pt modelId="{25882FD9-910E-4177-8464-C16CB663D663}" type="parTrans" cxnId="{78AEDAF8-622B-4F1E-825C-C1DB5CA69476}">
      <dgm:prSet/>
      <dgm:spPr/>
      <dgm:t>
        <a:bodyPr/>
        <a:lstStyle/>
        <a:p>
          <a:endParaRPr lang="en-US"/>
        </a:p>
      </dgm:t>
    </dgm:pt>
    <dgm:pt modelId="{E97455E5-E608-481B-A1AB-00783BBFD706}" type="sibTrans" cxnId="{78AEDAF8-622B-4F1E-825C-C1DB5CA69476}">
      <dgm:prSet/>
      <dgm:spPr/>
      <dgm:t>
        <a:bodyPr/>
        <a:lstStyle/>
        <a:p>
          <a:endParaRPr lang="en-US"/>
        </a:p>
      </dgm:t>
    </dgm:pt>
    <dgm:pt modelId="{8EE8D913-8335-417F-892B-8636821DE0A3}">
      <dgm:prSet/>
      <dgm:spPr/>
      <dgm:t>
        <a:bodyPr/>
        <a:lstStyle/>
        <a:p>
          <a:pPr>
            <a:lnSpc>
              <a:spcPct val="100000"/>
            </a:lnSpc>
          </a:pPr>
          <a:r>
            <a:rPr lang="en-GB" dirty="0"/>
            <a:t>Differences in pain perception and mutual communication difficulties can make accessing care difficult</a:t>
          </a:r>
          <a:endParaRPr lang="en-US" dirty="0"/>
        </a:p>
      </dgm:t>
    </dgm:pt>
    <dgm:pt modelId="{9C14CFD1-BFAC-4872-AB53-9F2830E3B094}" type="parTrans" cxnId="{94F2B2DD-DA9D-4553-A2AD-17ECCB17EB85}">
      <dgm:prSet/>
      <dgm:spPr/>
      <dgm:t>
        <a:bodyPr/>
        <a:lstStyle/>
        <a:p>
          <a:endParaRPr lang="en-US"/>
        </a:p>
      </dgm:t>
    </dgm:pt>
    <dgm:pt modelId="{CE2CC256-D3FD-4639-A11A-C37480582CA7}" type="sibTrans" cxnId="{94F2B2DD-DA9D-4553-A2AD-17ECCB17EB85}">
      <dgm:prSet/>
      <dgm:spPr/>
      <dgm:t>
        <a:bodyPr/>
        <a:lstStyle/>
        <a:p>
          <a:endParaRPr lang="en-US"/>
        </a:p>
      </dgm:t>
    </dgm:pt>
    <dgm:pt modelId="{12EFA791-F603-4808-A694-E002E585EC27}" type="pres">
      <dgm:prSet presAssocID="{9F8B45AD-CE01-4284-AFF9-511235C2D5F5}" presName="root" presStyleCnt="0">
        <dgm:presLayoutVars>
          <dgm:dir/>
          <dgm:resizeHandles val="exact"/>
        </dgm:presLayoutVars>
      </dgm:prSet>
      <dgm:spPr/>
    </dgm:pt>
    <dgm:pt modelId="{836D77D3-81FF-46AD-AB26-293B8CC3375A}" type="pres">
      <dgm:prSet presAssocID="{35D21954-39F1-4C3F-80BA-37D624F2C69B}" presName="compNode" presStyleCnt="0"/>
      <dgm:spPr/>
    </dgm:pt>
    <dgm:pt modelId="{36DDD15C-0C28-47AD-A0DF-C4023E445681}" type="pres">
      <dgm:prSet presAssocID="{35D21954-39F1-4C3F-80BA-37D624F2C69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in in head"/>
        </a:ext>
      </dgm:extLst>
    </dgm:pt>
    <dgm:pt modelId="{3971609A-6B5F-423C-B74A-101D45128D21}" type="pres">
      <dgm:prSet presAssocID="{35D21954-39F1-4C3F-80BA-37D624F2C69B}" presName="spaceRect" presStyleCnt="0"/>
      <dgm:spPr/>
    </dgm:pt>
    <dgm:pt modelId="{1F6A8A78-8998-40A3-BDFB-25EA2A902246}" type="pres">
      <dgm:prSet presAssocID="{35D21954-39F1-4C3F-80BA-37D624F2C69B}" presName="textRect" presStyleLbl="revTx" presStyleIdx="0" presStyleCnt="3">
        <dgm:presLayoutVars>
          <dgm:chMax val="1"/>
          <dgm:chPref val="1"/>
        </dgm:presLayoutVars>
      </dgm:prSet>
      <dgm:spPr/>
    </dgm:pt>
    <dgm:pt modelId="{451BD0C4-D8D3-45D9-9048-E13EABF86272}" type="pres">
      <dgm:prSet presAssocID="{615C4068-B492-4B7B-8F2B-AEE8D4EE4A12}" presName="sibTrans" presStyleCnt="0"/>
      <dgm:spPr/>
    </dgm:pt>
    <dgm:pt modelId="{4A6F79F4-F1CC-4E64-A734-C8593FA79078}" type="pres">
      <dgm:prSet presAssocID="{9BF58E35-59D6-482D-9F66-57B4D8C39F18}" presName="compNode" presStyleCnt="0"/>
      <dgm:spPr/>
    </dgm:pt>
    <dgm:pt modelId="{1AAAA0CC-7D27-447A-A50E-31EB86498C56}" type="pres">
      <dgm:prSet presAssocID="{9BF58E35-59D6-482D-9F66-57B4D8C39F1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25C154F9-013F-48F1-8BCE-C99C4B1EA4E4}" type="pres">
      <dgm:prSet presAssocID="{9BF58E35-59D6-482D-9F66-57B4D8C39F18}" presName="spaceRect" presStyleCnt="0"/>
      <dgm:spPr/>
    </dgm:pt>
    <dgm:pt modelId="{F4CC44C4-95E6-4D0B-8141-4CA8CA462D71}" type="pres">
      <dgm:prSet presAssocID="{9BF58E35-59D6-482D-9F66-57B4D8C39F18}" presName="textRect" presStyleLbl="revTx" presStyleIdx="1" presStyleCnt="3">
        <dgm:presLayoutVars>
          <dgm:chMax val="1"/>
          <dgm:chPref val="1"/>
        </dgm:presLayoutVars>
      </dgm:prSet>
      <dgm:spPr/>
    </dgm:pt>
    <dgm:pt modelId="{D9CA3B5D-CEA8-4625-A634-3CD6C6982042}" type="pres">
      <dgm:prSet presAssocID="{E97455E5-E608-481B-A1AB-00783BBFD706}" presName="sibTrans" presStyleCnt="0"/>
      <dgm:spPr/>
    </dgm:pt>
    <dgm:pt modelId="{AB9ECEF5-F76B-479A-8407-7D36EA3CB495}" type="pres">
      <dgm:prSet presAssocID="{8EE8D913-8335-417F-892B-8636821DE0A3}" presName="compNode" presStyleCnt="0"/>
      <dgm:spPr/>
    </dgm:pt>
    <dgm:pt modelId="{919D770C-8A32-48BD-B9DD-3E49E8A1913D}" type="pres">
      <dgm:prSet presAssocID="{8EE8D913-8335-417F-892B-8636821DE0A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a:ext>
      </dgm:extLst>
    </dgm:pt>
    <dgm:pt modelId="{53FA22E7-915A-443D-8E84-EEF8D2E5B4D7}" type="pres">
      <dgm:prSet presAssocID="{8EE8D913-8335-417F-892B-8636821DE0A3}" presName="spaceRect" presStyleCnt="0"/>
      <dgm:spPr/>
    </dgm:pt>
    <dgm:pt modelId="{5DCB9595-FA48-46F8-A049-87D46F58BF69}" type="pres">
      <dgm:prSet presAssocID="{8EE8D913-8335-417F-892B-8636821DE0A3}" presName="textRect" presStyleLbl="revTx" presStyleIdx="2" presStyleCnt="3">
        <dgm:presLayoutVars>
          <dgm:chMax val="1"/>
          <dgm:chPref val="1"/>
        </dgm:presLayoutVars>
      </dgm:prSet>
      <dgm:spPr/>
    </dgm:pt>
  </dgm:ptLst>
  <dgm:cxnLst>
    <dgm:cxn modelId="{2F40771A-53CF-479A-A851-27DB33F55964}" srcId="{9F8B45AD-CE01-4284-AFF9-511235C2D5F5}" destId="{35D21954-39F1-4C3F-80BA-37D624F2C69B}" srcOrd="0" destOrd="0" parTransId="{B04DE993-4EFC-4F2A-834F-8574452EA562}" sibTransId="{615C4068-B492-4B7B-8F2B-AEE8D4EE4A12}"/>
    <dgm:cxn modelId="{40618731-B17A-40C8-A8B3-EAFF8BD3D939}" type="presOf" srcId="{9F8B45AD-CE01-4284-AFF9-511235C2D5F5}" destId="{12EFA791-F603-4808-A694-E002E585EC27}" srcOrd="0" destOrd="0" presId="urn:microsoft.com/office/officeart/2018/2/layout/IconLabelList"/>
    <dgm:cxn modelId="{1DEB5C5B-23FD-4920-AD42-34610CE81A14}" type="presOf" srcId="{8EE8D913-8335-417F-892B-8636821DE0A3}" destId="{5DCB9595-FA48-46F8-A049-87D46F58BF69}" srcOrd="0" destOrd="0" presId="urn:microsoft.com/office/officeart/2018/2/layout/IconLabelList"/>
    <dgm:cxn modelId="{79BEC981-3F11-4DEB-92B2-745B569D4AC2}" type="presOf" srcId="{9BF58E35-59D6-482D-9F66-57B4D8C39F18}" destId="{F4CC44C4-95E6-4D0B-8141-4CA8CA462D71}" srcOrd="0" destOrd="0" presId="urn:microsoft.com/office/officeart/2018/2/layout/IconLabelList"/>
    <dgm:cxn modelId="{680EBE9F-FFCD-411B-A257-6B4C76C73235}" type="presOf" srcId="{35D21954-39F1-4C3F-80BA-37D624F2C69B}" destId="{1F6A8A78-8998-40A3-BDFB-25EA2A902246}" srcOrd="0" destOrd="0" presId="urn:microsoft.com/office/officeart/2018/2/layout/IconLabelList"/>
    <dgm:cxn modelId="{94F2B2DD-DA9D-4553-A2AD-17ECCB17EB85}" srcId="{9F8B45AD-CE01-4284-AFF9-511235C2D5F5}" destId="{8EE8D913-8335-417F-892B-8636821DE0A3}" srcOrd="2" destOrd="0" parTransId="{9C14CFD1-BFAC-4872-AB53-9F2830E3B094}" sibTransId="{CE2CC256-D3FD-4639-A11A-C37480582CA7}"/>
    <dgm:cxn modelId="{78AEDAF8-622B-4F1E-825C-C1DB5CA69476}" srcId="{9F8B45AD-CE01-4284-AFF9-511235C2D5F5}" destId="{9BF58E35-59D6-482D-9F66-57B4D8C39F18}" srcOrd="1" destOrd="0" parTransId="{25882FD9-910E-4177-8464-C16CB663D663}" sibTransId="{E97455E5-E608-481B-A1AB-00783BBFD706}"/>
    <dgm:cxn modelId="{B0DBDF84-6585-4C6E-B8C4-43B2CE0EA6EE}" type="presParOf" srcId="{12EFA791-F603-4808-A694-E002E585EC27}" destId="{836D77D3-81FF-46AD-AB26-293B8CC3375A}" srcOrd="0" destOrd="0" presId="urn:microsoft.com/office/officeart/2018/2/layout/IconLabelList"/>
    <dgm:cxn modelId="{0860C20B-35D0-423A-B3ED-305F3FC75372}" type="presParOf" srcId="{836D77D3-81FF-46AD-AB26-293B8CC3375A}" destId="{36DDD15C-0C28-47AD-A0DF-C4023E445681}" srcOrd="0" destOrd="0" presId="urn:microsoft.com/office/officeart/2018/2/layout/IconLabelList"/>
    <dgm:cxn modelId="{D3296D6F-01CF-4032-BF0E-E90679E14594}" type="presParOf" srcId="{836D77D3-81FF-46AD-AB26-293B8CC3375A}" destId="{3971609A-6B5F-423C-B74A-101D45128D21}" srcOrd="1" destOrd="0" presId="urn:microsoft.com/office/officeart/2018/2/layout/IconLabelList"/>
    <dgm:cxn modelId="{5BFAD893-F8B7-4FFE-AB4F-5627FCC640ED}" type="presParOf" srcId="{836D77D3-81FF-46AD-AB26-293B8CC3375A}" destId="{1F6A8A78-8998-40A3-BDFB-25EA2A902246}" srcOrd="2" destOrd="0" presId="urn:microsoft.com/office/officeart/2018/2/layout/IconLabelList"/>
    <dgm:cxn modelId="{283408E2-D478-459C-BD60-D9FED63592C8}" type="presParOf" srcId="{12EFA791-F603-4808-A694-E002E585EC27}" destId="{451BD0C4-D8D3-45D9-9048-E13EABF86272}" srcOrd="1" destOrd="0" presId="urn:microsoft.com/office/officeart/2018/2/layout/IconLabelList"/>
    <dgm:cxn modelId="{F2432857-6282-40F4-ADF7-98342C557A2B}" type="presParOf" srcId="{12EFA791-F603-4808-A694-E002E585EC27}" destId="{4A6F79F4-F1CC-4E64-A734-C8593FA79078}" srcOrd="2" destOrd="0" presId="urn:microsoft.com/office/officeart/2018/2/layout/IconLabelList"/>
    <dgm:cxn modelId="{4B405C76-252F-4C99-8B33-D05AAC7D434B}" type="presParOf" srcId="{4A6F79F4-F1CC-4E64-A734-C8593FA79078}" destId="{1AAAA0CC-7D27-447A-A50E-31EB86498C56}" srcOrd="0" destOrd="0" presId="urn:microsoft.com/office/officeart/2018/2/layout/IconLabelList"/>
    <dgm:cxn modelId="{C8F24A95-0FFD-4A2C-8955-09A8AD997F4E}" type="presParOf" srcId="{4A6F79F4-F1CC-4E64-A734-C8593FA79078}" destId="{25C154F9-013F-48F1-8BCE-C99C4B1EA4E4}" srcOrd="1" destOrd="0" presId="urn:microsoft.com/office/officeart/2018/2/layout/IconLabelList"/>
    <dgm:cxn modelId="{ED077E1F-07FC-4646-88B8-DEAA30D30DA9}" type="presParOf" srcId="{4A6F79F4-F1CC-4E64-A734-C8593FA79078}" destId="{F4CC44C4-95E6-4D0B-8141-4CA8CA462D71}" srcOrd="2" destOrd="0" presId="urn:microsoft.com/office/officeart/2018/2/layout/IconLabelList"/>
    <dgm:cxn modelId="{25849545-C6D5-4E3F-825D-5F643151A262}" type="presParOf" srcId="{12EFA791-F603-4808-A694-E002E585EC27}" destId="{D9CA3B5D-CEA8-4625-A634-3CD6C6982042}" srcOrd="3" destOrd="0" presId="urn:microsoft.com/office/officeart/2018/2/layout/IconLabelList"/>
    <dgm:cxn modelId="{49AB8E67-0D4E-40A3-A889-CEC501E93AF0}" type="presParOf" srcId="{12EFA791-F603-4808-A694-E002E585EC27}" destId="{AB9ECEF5-F76B-479A-8407-7D36EA3CB495}" srcOrd="4" destOrd="0" presId="urn:microsoft.com/office/officeart/2018/2/layout/IconLabelList"/>
    <dgm:cxn modelId="{DCBAC090-C81B-400F-A904-F351FD6D356A}" type="presParOf" srcId="{AB9ECEF5-F76B-479A-8407-7D36EA3CB495}" destId="{919D770C-8A32-48BD-B9DD-3E49E8A1913D}" srcOrd="0" destOrd="0" presId="urn:microsoft.com/office/officeart/2018/2/layout/IconLabelList"/>
    <dgm:cxn modelId="{F3AFEB3F-6D6E-47A3-8BD7-0C131D6A747D}" type="presParOf" srcId="{AB9ECEF5-F76B-479A-8407-7D36EA3CB495}" destId="{53FA22E7-915A-443D-8E84-EEF8D2E5B4D7}" srcOrd="1" destOrd="0" presId="urn:microsoft.com/office/officeart/2018/2/layout/IconLabelList"/>
    <dgm:cxn modelId="{A871FC8E-7DB9-408A-82C4-8489D87A3CD4}" type="presParOf" srcId="{AB9ECEF5-F76B-479A-8407-7D36EA3CB495}" destId="{5DCB9595-FA48-46F8-A049-87D46F58BF69}"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C07C7F-2A0C-4F11-88EB-BFDD16EF54C3}"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CBA3AB62-8A76-412B-9B9A-82A003D0E003}">
      <dgm:prSet/>
      <dgm:spPr/>
      <dgm:t>
        <a:bodyPr/>
        <a:lstStyle/>
        <a:p>
          <a:r>
            <a:rPr lang="en-GB" dirty="0"/>
            <a:t>Lack of adjustments/support </a:t>
          </a:r>
          <a:endParaRPr lang="en-US" dirty="0"/>
        </a:p>
      </dgm:t>
    </dgm:pt>
    <dgm:pt modelId="{70E234DC-776A-4216-94A9-2F89EDE3DA92}" type="parTrans" cxnId="{42BD80AF-8B14-486F-8C17-FC3BF523B7EF}">
      <dgm:prSet/>
      <dgm:spPr/>
      <dgm:t>
        <a:bodyPr/>
        <a:lstStyle/>
        <a:p>
          <a:endParaRPr lang="en-US"/>
        </a:p>
      </dgm:t>
    </dgm:pt>
    <dgm:pt modelId="{9E815592-5A87-47BA-B73A-67E4F1E3BB97}" type="sibTrans" cxnId="{42BD80AF-8B14-486F-8C17-FC3BF523B7EF}">
      <dgm:prSet/>
      <dgm:spPr/>
      <dgm:t>
        <a:bodyPr/>
        <a:lstStyle/>
        <a:p>
          <a:endParaRPr lang="en-US"/>
        </a:p>
      </dgm:t>
    </dgm:pt>
    <dgm:pt modelId="{22CEA0AC-4977-4082-994A-80A948C14631}">
      <dgm:prSet/>
      <dgm:spPr/>
      <dgm:t>
        <a:bodyPr/>
        <a:lstStyle/>
        <a:p>
          <a:r>
            <a:rPr lang="en-GB" dirty="0"/>
            <a:t>Overwhelming sensory environment </a:t>
          </a:r>
          <a:endParaRPr lang="en-US" dirty="0"/>
        </a:p>
      </dgm:t>
    </dgm:pt>
    <dgm:pt modelId="{79C9E169-743C-4CD0-91C2-8368CA7F1704}" type="parTrans" cxnId="{764C949C-BE16-4156-845A-8050853835C0}">
      <dgm:prSet/>
      <dgm:spPr/>
      <dgm:t>
        <a:bodyPr/>
        <a:lstStyle/>
        <a:p>
          <a:endParaRPr lang="en-US"/>
        </a:p>
      </dgm:t>
    </dgm:pt>
    <dgm:pt modelId="{BB6B7071-386F-43C0-A466-A354DF2D9E68}" type="sibTrans" cxnId="{764C949C-BE16-4156-845A-8050853835C0}">
      <dgm:prSet/>
      <dgm:spPr/>
      <dgm:t>
        <a:bodyPr/>
        <a:lstStyle/>
        <a:p>
          <a:endParaRPr lang="en-US"/>
        </a:p>
      </dgm:t>
    </dgm:pt>
    <dgm:pt modelId="{26B6F746-D25F-49FF-A9B0-7A2F2F42B44F}">
      <dgm:prSet/>
      <dgm:spPr/>
      <dgm:t>
        <a:bodyPr/>
        <a:lstStyle/>
        <a:p>
          <a:r>
            <a:rPr lang="en-GB" dirty="0"/>
            <a:t>Social exclusion – “hidden curriculum”</a:t>
          </a:r>
          <a:endParaRPr lang="en-US" dirty="0"/>
        </a:p>
      </dgm:t>
    </dgm:pt>
    <dgm:pt modelId="{D9C876E0-A532-417B-A76F-3F5530A86D17}" type="parTrans" cxnId="{24B05843-6AF3-4B64-A003-E1B0B2AC2538}">
      <dgm:prSet/>
      <dgm:spPr/>
      <dgm:t>
        <a:bodyPr/>
        <a:lstStyle/>
        <a:p>
          <a:endParaRPr lang="en-US"/>
        </a:p>
      </dgm:t>
    </dgm:pt>
    <dgm:pt modelId="{27D09DC9-B22B-4511-A98F-FF6695453D5A}" type="sibTrans" cxnId="{24B05843-6AF3-4B64-A003-E1B0B2AC2538}">
      <dgm:prSet/>
      <dgm:spPr/>
      <dgm:t>
        <a:bodyPr/>
        <a:lstStyle/>
        <a:p>
          <a:endParaRPr lang="en-US"/>
        </a:p>
      </dgm:t>
    </dgm:pt>
    <dgm:pt modelId="{58B70C99-0EA2-4D50-8DC1-1E7FBCBF6FEA}">
      <dgm:prSet/>
      <dgm:spPr/>
      <dgm:t>
        <a:bodyPr/>
        <a:lstStyle/>
        <a:p>
          <a:r>
            <a:rPr lang="en-GB" dirty="0"/>
            <a:t>Similar to suicidality, it may connect to black + white/linear thinking/perfectionism</a:t>
          </a:r>
          <a:endParaRPr lang="en-US" dirty="0"/>
        </a:p>
      </dgm:t>
    </dgm:pt>
    <dgm:pt modelId="{5E130B81-6E4A-41E3-AA55-4CC49F5FD756}" type="parTrans" cxnId="{8A3662E0-9741-44AC-BEB8-0BADAC8E5D1A}">
      <dgm:prSet/>
      <dgm:spPr/>
      <dgm:t>
        <a:bodyPr/>
        <a:lstStyle/>
        <a:p>
          <a:endParaRPr lang="en-US"/>
        </a:p>
      </dgm:t>
    </dgm:pt>
    <dgm:pt modelId="{B26D5204-08D6-46A9-A22D-DBED3895CE40}" type="sibTrans" cxnId="{8A3662E0-9741-44AC-BEB8-0BADAC8E5D1A}">
      <dgm:prSet/>
      <dgm:spPr/>
      <dgm:t>
        <a:bodyPr/>
        <a:lstStyle/>
        <a:p>
          <a:endParaRPr lang="en-US"/>
        </a:p>
      </dgm:t>
    </dgm:pt>
    <dgm:pt modelId="{6447F8BB-1A78-4340-BB69-FF4DB3CA58C3}">
      <dgm:prSet/>
      <dgm:spPr/>
      <dgm:t>
        <a:bodyPr/>
        <a:lstStyle/>
        <a:p>
          <a:r>
            <a:rPr lang="en-GB" dirty="0"/>
            <a:t>Navigating </a:t>
          </a:r>
          <a:r>
            <a:rPr lang="en-GB" dirty="0" err="1"/>
            <a:t>neuronormative</a:t>
          </a:r>
          <a:r>
            <a:rPr lang="en-GB" dirty="0"/>
            <a:t> course requirements</a:t>
          </a:r>
          <a:endParaRPr lang="en-US" dirty="0"/>
        </a:p>
      </dgm:t>
    </dgm:pt>
    <dgm:pt modelId="{D3912E1B-3C45-4F44-85D1-B5A405C92E34}" type="parTrans" cxnId="{8593B025-CFCB-4FCB-ACAC-5D9C4AA4D707}">
      <dgm:prSet/>
      <dgm:spPr/>
      <dgm:t>
        <a:bodyPr/>
        <a:lstStyle/>
        <a:p>
          <a:endParaRPr lang="en-US"/>
        </a:p>
      </dgm:t>
    </dgm:pt>
    <dgm:pt modelId="{52736218-436E-46A9-A780-028588DCBE31}" type="sibTrans" cxnId="{8593B025-CFCB-4FCB-ACAC-5D9C4AA4D707}">
      <dgm:prSet/>
      <dgm:spPr/>
      <dgm:t>
        <a:bodyPr/>
        <a:lstStyle/>
        <a:p>
          <a:endParaRPr lang="en-US"/>
        </a:p>
      </dgm:t>
    </dgm:pt>
    <dgm:pt modelId="{48019DEF-3C1A-4FFD-AED0-805660ED212A}" type="pres">
      <dgm:prSet presAssocID="{C7C07C7F-2A0C-4F11-88EB-BFDD16EF54C3}" presName="diagram" presStyleCnt="0">
        <dgm:presLayoutVars>
          <dgm:dir/>
          <dgm:resizeHandles val="exact"/>
        </dgm:presLayoutVars>
      </dgm:prSet>
      <dgm:spPr/>
    </dgm:pt>
    <dgm:pt modelId="{5C64C5F2-86B1-42AA-B5B5-5F13FBC819EB}" type="pres">
      <dgm:prSet presAssocID="{CBA3AB62-8A76-412B-9B9A-82A003D0E003}" presName="node" presStyleLbl="node1" presStyleIdx="0" presStyleCnt="5">
        <dgm:presLayoutVars>
          <dgm:bulletEnabled val="1"/>
        </dgm:presLayoutVars>
      </dgm:prSet>
      <dgm:spPr/>
    </dgm:pt>
    <dgm:pt modelId="{D19BD21E-E5C3-4D91-9152-BCEC1B232803}" type="pres">
      <dgm:prSet presAssocID="{9E815592-5A87-47BA-B73A-67E4F1E3BB97}" presName="sibTrans" presStyleCnt="0"/>
      <dgm:spPr/>
    </dgm:pt>
    <dgm:pt modelId="{D8A0EC6A-2204-4140-BDBC-459035462EFC}" type="pres">
      <dgm:prSet presAssocID="{22CEA0AC-4977-4082-994A-80A948C14631}" presName="node" presStyleLbl="node1" presStyleIdx="1" presStyleCnt="5">
        <dgm:presLayoutVars>
          <dgm:bulletEnabled val="1"/>
        </dgm:presLayoutVars>
      </dgm:prSet>
      <dgm:spPr/>
    </dgm:pt>
    <dgm:pt modelId="{431012F3-DE97-4D4E-B8B4-3A204D88E7EA}" type="pres">
      <dgm:prSet presAssocID="{BB6B7071-386F-43C0-A466-A354DF2D9E68}" presName="sibTrans" presStyleCnt="0"/>
      <dgm:spPr/>
    </dgm:pt>
    <dgm:pt modelId="{BBDED40C-7F1A-4763-8DAA-BB95088DB6F1}" type="pres">
      <dgm:prSet presAssocID="{26B6F746-D25F-49FF-A9B0-7A2F2F42B44F}" presName="node" presStyleLbl="node1" presStyleIdx="2" presStyleCnt="5">
        <dgm:presLayoutVars>
          <dgm:bulletEnabled val="1"/>
        </dgm:presLayoutVars>
      </dgm:prSet>
      <dgm:spPr/>
    </dgm:pt>
    <dgm:pt modelId="{4454D8AD-66F8-4B40-BCA0-E02A6E170FBB}" type="pres">
      <dgm:prSet presAssocID="{27D09DC9-B22B-4511-A98F-FF6695453D5A}" presName="sibTrans" presStyleCnt="0"/>
      <dgm:spPr/>
    </dgm:pt>
    <dgm:pt modelId="{31CB7463-A3C8-4279-B3A4-A49653194FB0}" type="pres">
      <dgm:prSet presAssocID="{58B70C99-0EA2-4D50-8DC1-1E7FBCBF6FEA}" presName="node" presStyleLbl="node1" presStyleIdx="3" presStyleCnt="5">
        <dgm:presLayoutVars>
          <dgm:bulletEnabled val="1"/>
        </dgm:presLayoutVars>
      </dgm:prSet>
      <dgm:spPr/>
    </dgm:pt>
    <dgm:pt modelId="{9B4B096E-7E86-404A-AB07-6AC7148B62BB}" type="pres">
      <dgm:prSet presAssocID="{B26D5204-08D6-46A9-A22D-DBED3895CE40}" presName="sibTrans" presStyleCnt="0"/>
      <dgm:spPr/>
    </dgm:pt>
    <dgm:pt modelId="{0A83CF51-BA2F-4665-81E2-E899D9AD1F46}" type="pres">
      <dgm:prSet presAssocID="{6447F8BB-1A78-4340-BB69-FF4DB3CA58C3}" presName="node" presStyleLbl="node1" presStyleIdx="4" presStyleCnt="5">
        <dgm:presLayoutVars>
          <dgm:bulletEnabled val="1"/>
        </dgm:presLayoutVars>
      </dgm:prSet>
      <dgm:spPr/>
    </dgm:pt>
  </dgm:ptLst>
  <dgm:cxnLst>
    <dgm:cxn modelId="{8593B025-CFCB-4FCB-ACAC-5D9C4AA4D707}" srcId="{C7C07C7F-2A0C-4F11-88EB-BFDD16EF54C3}" destId="{6447F8BB-1A78-4340-BB69-FF4DB3CA58C3}" srcOrd="4" destOrd="0" parTransId="{D3912E1B-3C45-4F44-85D1-B5A405C92E34}" sibTransId="{52736218-436E-46A9-A780-028588DCBE31}"/>
    <dgm:cxn modelId="{53997A29-B8CA-4FC3-B5F4-13C31848D62D}" type="presOf" srcId="{22CEA0AC-4977-4082-994A-80A948C14631}" destId="{D8A0EC6A-2204-4140-BDBC-459035462EFC}" srcOrd="0" destOrd="0" presId="urn:microsoft.com/office/officeart/2005/8/layout/default"/>
    <dgm:cxn modelId="{65F7603E-D646-4935-AB35-2C48FA008208}" type="presOf" srcId="{CBA3AB62-8A76-412B-9B9A-82A003D0E003}" destId="{5C64C5F2-86B1-42AA-B5B5-5F13FBC819EB}" srcOrd="0" destOrd="0" presId="urn:microsoft.com/office/officeart/2005/8/layout/default"/>
    <dgm:cxn modelId="{24B05843-6AF3-4B64-A003-E1B0B2AC2538}" srcId="{C7C07C7F-2A0C-4F11-88EB-BFDD16EF54C3}" destId="{26B6F746-D25F-49FF-A9B0-7A2F2F42B44F}" srcOrd="2" destOrd="0" parTransId="{D9C876E0-A532-417B-A76F-3F5530A86D17}" sibTransId="{27D09DC9-B22B-4511-A98F-FF6695453D5A}"/>
    <dgm:cxn modelId="{FF6AF076-3140-446E-846C-849354734D19}" type="presOf" srcId="{C7C07C7F-2A0C-4F11-88EB-BFDD16EF54C3}" destId="{48019DEF-3C1A-4FFD-AED0-805660ED212A}" srcOrd="0" destOrd="0" presId="urn:microsoft.com/office/officeart/2005/8/layout/default"/>
    <dgm:cxn modelId="{4BF42281-8F9D-4230-A580-779EE520A1BB}" type="presOf" srcId="{6447F8BB-1A78-4340-BB69-FF4DB3CA58C3}" destId="{0A83CF51-BA2F-4665-81E2-E899D9AD1F46}" srcOrd="0" destOrd="0" presId="urn:microsoft.com/office/officeart/2005/8/layout/default"/>
    <dgm:cxn modelId="{764C949C-BE16-4156-845A-8050853835C0}" srcId="{C7C07C7F-2A0C-4F11-88EB-BFDD16EF54C3}" destId="{22CEA0AC-4977-4082-994A-80A948C14631}" srcOrd="1" destOrd="0" parTransId="{79C9E169-743C-4CD0-91C2-8368CA7F1704}" sibTransId="{BB6B7071-386F-43C0-A466-A354DF2D9E68}"/>
    <dgm:cxn modelId="{42BD80AF-8B14-486F-8C17-FC3BF523B7EF}" srcId="{C7C07C7F-2A0C-4F11-88EB-BFDD16EF54C3}" destId="{CBA3AB62-8A76-412B-9B9A-82A003D0E003}" srcOrd="0" destOrd="0" parTransId="{70E234DC-776A-4216-94A9-2F89EDE3DA92}" sibTransId="{9E815592-5A87-47BA-B73A-67E4F1E3BB97}"/>
    <dgm:cxn modelId="{FDADDAC3-35F9-4028-9B04-13B93C030834}" type="presOf" srcId="{26B6F746-D25F-49FF-A9B0-7A2F2F42B44F}" destId="{BBDED40C-7F1A-4763-8DAA-BB95088DB6F1}" srcOrd="0" destOrd="0" presId="urn:microsoft.com/office/officeart/2005/8/layout/default"/>
    <dgm:cxn modelId="{CA7696CC-E123-4293-AA08-75898594E537}" type="presOf" srcId="{58B70C99-0EA2-4D50-8DC1-1E7FBCBF6FEA}" destId="{31CB7463-A3C8-4279-B3A4-A49653194FB0}" srcOrd="0" destOrd="0" presId="urn:microsoft.com/office/officeart/2005/8/layout/default"/>
    <dgm:cxn modelId="{8A3662E0-9741-44AC-BEB8-0BADAC8E5D1A}" srcId="{C7C07C7F-2A0C-4F11-88EB-BFDD16EF54C3}" destId="{58B70C99-0EA2-4D50-8DC1-1E7FBCBF6FEA}" srcOrd="3" destOrd="0" parTransId="{5E130B81-6E4A-41E3-AA55-4CC49F5FD756}" sibTransId="{B26D5204-08D6-46A9-A22D-DBED3895CE40}"/>
    <dgm:cxn modelId="{9670E797-05AC-4822-A5CE-451914AF0BE2}" type="presParOf" srcId="{48019DEF-3C1A-4FFD-AED0-805660ED212A}" destId="{5C64C5F2-86B1-42AA-B5B5-5F13FBC819EB}" srcOrd="0" destOrd="0" presId="urn:microsoft.com/office/officeart/2005/8/layout/default"/>
    <dgm:cxn modelId="{D4ECA907-0C85-43DE-880D-F0D87AEDEEDA}" type="presParOf" srcId="{48019DEF-3C1A-4FFD-AED0-805660ED212A}" destId="{D19BD21E-E5C3-4D91-9152-BCEC1B232803}" srcOrd="1" destOrd="0" presId="urn:microsoft.com/office/officeart/2005/8/layout/default"/>
    <dgm:cxn modelId="{F89F44D5-2AE6-45B4-9058-72039459F98D}" type="presParOf" srcId="{48019DEF-3C1A-4FFD-AED0-805660ED212A}" destId="{D8A0EC6A-2204-4140-BDBC-459035462EFC}" srcOrd="2" destOrd="0" presId="urn:microsoft.com/office/officeart/2005/8/layout/default"/>
    <dgm:cxn modelId="{3C9AC415-E854-48DB-83CC-533D58CD3167}" type="presParOf" srcId="{48019DEF-3C1A-4FFD-AED0-805660ED212A}" destId="{431012F3-DE97-4D4E-B8B4-3A204D88E7EA}" srcOrd="3" destOrd="0" presId="urn:microsoft.com/office/officeart/2005/8/layout/default"/>
    <dgm:cxn modelId="{6E2D74DF-172F-4A89-B3D7-82AAF4BB3554}" type="presParOf" srcId="{48019DEF-3C1A-4FFD-AED0-805660ED212A}" destId="{BBDED40C-7F1A-4763-8DAA-BB95088DB6F1}" srcOrd="4" destOrd="0" presId="urn:microsoft.com/office/officeart/2005/8/layout/default"/>
    <dgm:cxn modelId="{64079881-BEB8-4DFA-B0F9-2A8B2A80D006}" type="presParOf" srcId="{48019DEF-3C1A-4FFD-AED0-805660ED212A}" destId="{4454D8AD-66F8-4B40-BCA0-E02A6E170FBB}" srcOrd="5" destOrd="0" presId="urn:microsoft.com/office/officeart/2005/8/layout/default"/>
    <dgm:cxn modelId="{0E2CC468-FE39-4919-8961-C00DEECD0E9C}" type="presParOf" srcId="{48019DEF-3C1A-4FFD-AED0-805660ED212A}" destId="{31CB7463-A3C8-4279-B3A4-A49653194FB0}" srcOrd="6" destOrd="0" presId="urn:microsoft.com/office/officeart/2005/8/layout/default"/>
    <dgm:cxn modelId="{124B53C1-734C-4AC9-87BF-495864FFAF71}" type="presParOf" srcId="{48019DEF-3C1A-4FFD-AED0-805660ED212A}" destId="{9B4B096E-7E86-404A-AB07-6AC7148B62BB}" srcOrd="7" destOrd="0" presId="urn:microsoft.com/office/officeart/2005/8/layout/default"/>
    <dgm:cxn modelId="{5EA7DD70-BCBA-46DC-BE1E-B52B9F322FC4}" type="presParOf" srcId="{48019DEF-3C1A-4FFD-AED0-805660ED212A}" destId="{0A83CF51-BA2F-4665-81E2-E899D9AD1F4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09CC289-EB24-4F40-866E-81F24E26FE39}"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66C97C20-3245-4FF5-BD7A-1DB0C22CF168}">
      <dgm:prSet/>
      <dgm:spPr/>
      <dgm:t>
        <a:bodyPr/>
        <a:lstStyle/>
        <a:p>
          <a:r>
            <a:rPr lang="en-GB" dirty="0"/>
            <a:t>Models of support for autistic individuals have often been focused on social skills training or Applied Behaviour Analysis (ABA) – based on modelling neurotypical communication </a:t>
          </a:r>
        </a:p>
      </dgm:t>
    </dgm:pt>
    <dgm:pt modelId="{32C4D8FD-3E27-47FC-B3B5-89780CCA2EF6}" type="parTrans" cxnId="{15609A34-C6F7-4607-BF06-9D1CF4A9B946}">
      <dgm:prSet/>
      <dgm:spPr/>
      <dgm:t>
        <a:bodyPr/>
        <a:lstStyle/>
        <a:p>
          <a:endParaRPr lang="en-US"/>
        </a:p>
      </dgm:t>
    </dgm:pt>
    <dgm:pt modelId="{2F1D5892-34FC-46EC-80F9-7E0D5EFF1172}" type="sibTrans" cxnId="{15609A34-C6F7-4607-BF06-9D1CF4A9B946}">
      <dgm:prSet phldrT="1" phldr="0"/>
      <dgm:spPr/>
      <dgm:t>
        <a:bodyPr/>
        <a:lstStyle/>
        <a:p>
          <a:endParaRPr lang="en-US"/>
        </a:p>
      </dgm:t>
    </dgm:pt>
    <dgm:pt modelId="{D639B06B-6D4F-443F-8031-AED066E123FA}">
      <dgm:prSet/>
      <dgm:spPr/>
      <dgm:t>
        <a:bodyPr/>
        <a:lstStyle/>
        <a:p>
          <a:r>
            <a:rPr lang="en-GB" dirty="0"/>
            <a:t>Can lead to masking, which is associated with poor mental health outcomes</a:t>
          </a:r>
          <a:endParaRPr lang="en-US" dirty="0"/>
        </a:p>
      </dgm:t>
    </dgm:pt>
    <dgm:pt modelId="{5FF599A5-C23E-4F43-A430-BBB531691C85}" type="parTrans" cxnId="{4608AB05-A523-4302-A19B-FDD77F6445E6}">
      <dgm:prSet/>
      <dgm:spPr/>
      <dgm:t>
        <a:bodyPr/>
        <a:lstStyle/>
        <a:p>
          <a:endParaRPr lang="en-US"/>
        </a:p>
      </dgm:t>
    </dgm:pt>
    <dgm:pt modelId="{660113EA-D632-48F5-AF9F-977B6F3DC03D}" type="sibTrans" cxnId="{4608AB05-A523-4302-A19B-FDD77F6445E6}">
      <dgm:prSet phldrT="2" phldr="0"/>
      <dgm:spPr/>
      <dgm:t>
        <a:bodyPr/>
        <a:lstStyle/>
        <a:p>
          <a:endParaRPr lang="en-US"/>
        </a:p>
      </dgm:t>
    </dgm:pt>
    <dgm:pt modelId="{B4736059-2B35-457A-9C99-411F92DD78A0}">
      <dgm:prSet/>
      <dgm:spPr/>
      <dgm:t>
        <a:bodyPr/>
        <a:lstStyle/>
        <a:p>
          <a:r>
            <a:rPr lang="en-US" dirty="0"/>
            <a:t>Autistic people commonly report being invalidated, particularly at certain identity intersections e.g. being autistic and LGBTQIA+, community support with similar others as a means of ameliorating this </a:t>
          </a:r>
        </a:p>
      </dgm:t>
    </dgm:pt>
    <dgm:pt modelId="{58FDBCBB-2049-4266-8AC2-AA470FF9FFEC}" type="parTrans" cxnId="{A7A7BAC9-3DFD-46F2-9E47-54ECFA7AD340}">
      <dgm:prSet/>
      <dgm:spPr/>
      <dgm:t>
        <a:bodyPr/>
        <a:lstStyle/>
        <a:p>
          <a:endParaRPr lang="en-US"/>
        </a:p>
      </dgm:t>
    </dgm:pt>
    <dgm:pt modelId="{882505DD-DC89-4E3E-A6E7-8796C7A3AC6E}" type="sibTrans" cxnId="{A7A7BAC9-3DFD-46F2-9E47-54ECFA7AD340}">
      <dgm:prSet phldrT="3" phldr="0"/>
      <dgm:spPr/>
      <dgm:t>
        <a:bodyPr/>
        <a:lstStyle/>
        <a:p>
          <a:endParaRPr lang="en-US"/>
        </a:p>
      </dgm:t>
    </dgm:pt>
    <dgm:pt modelId="{B463C09B-E4C4-4553-B8E8-8E6706E5E4BF}">
      <dgm:prSet/>
      <dgm:spPr/>
      <dgm:t>
        <a:bodyPr/>
        <a:lstStyle/>
        <a:p>
          <a:r>
            <a:rPr lang="en-US" dirty="0"/>
            <a:t>Increasing autism understanding among non-autistic people as a means of reducing prejudice </a:t>
          </a:r>
        </a:p>
      </dgm:t>
    </dgm:pt>
    <dgm:pt modelId="{FEED0869-11AB-4FC5-A412-85A558EA48E7}" type="parTrans" cxnId="{12824B14-B572-48B3-A609-FF3A1ECC29D9}">
      <dgm:prSet/>
      <dgm:spPr/>
      <dgm:t>
        <a:bodyPr/>
        <a:lstStyle/>
        <a:p>
          <a:endParaRPr lang="en-US"/>
        </a:p>
      </dgm:t>
    </dgm:pt>
    <dgm:pt modelId="{2668AF84-8977-4575-B107-06354F2E79CA}" type="sibTrans" cxnId="{12824B14-B572-48B3-A609-FF3A1ECC29D9}">
      <dgm:prSet phldrT="4" phldr="0"/>
      <dgm:spPr/>
      <dgm:t>
        <a:bodyPr/>
        <a:lstStyle/>
        <a:p>
          <a:endParaRPr lang="en-US"/>
        </a:p>
      </dgm:t>
    </dgm:pt>
    <dgm:pt modelId="{A58A06D7-DA6E-46E4-8314-BF90B2B172EC}">
      <dgm:prSet/>
      <dgm:spPr/>
      <dgm:t>
        <a:bodyPr/>
        <a:lstStyle/>
        <a:p>
          <a:r>
            <a:rPr lang="en-US" dirty="0"/>
            <a:t>Creating accessible spaces on campus to socialize with similar others </a:t>
          </a:r>
        </a:p>
      </dgm:t>
    </dgm:pt>
    <dgm:pt modelId="{692E3ADD-50C6-4ED9-B7DE-D40235804929}" type="parTrans" cxnId="{D366524C-4C79-48D7-A9C5-9848D036CD19}">
      <dgm:prSet/>
      <dgm:spPr/>
      <dgm:t>
        <a:bodyPr/>
        <a:lstStyle/>
        <a:p>
          <a:endParaRPr lang="en-US"/>
        </a:p>
      </dgm:t>
    </dgm:pt>
    <dgm:pt modelId="{6D3E111E-BDFC-4C5D-B3DF-4F5195B817A4}" type="sibTrans" cxnId="{D366524C-4C79-48D7-A9C5-9848D036CD19}">
      <dgm:prSet phldrT="5" phldr="0"/>
      <dgm:spPr/>
      <dgm:t>
        <a:bodyPr/>
        <a:lstStyle/>
        <a:p>
          <a:endParaRPr lang="en-US"/>
        </a:p>
      </dgm:t>
    </dgm:pt>
    <dgm:pt modelId="{5ACCF1DE-9795-4BF3-93A5-591460E8CC76}" type="pres">
      <dgm:prSet presAssocID="{209CC289-EB24-4F40-866E-81F24E26FE39}" presName="vert0" presStyleCnt="0">
        <dgm:presLayoutVars>
          <dgm:dir/>
          <dgm:animOne val="branch"/>
          <dgm:animLvl val="lvl"/>
        </dgm:presLayoutVars>
      </dgm:prSet>
      <dgm:spPr/>
    </dgm:pt>
    <dgm:pt modelId="{82EB7FC8-1A47-4ED6-8BD2-9EDA4BCADE30}" type="pres">
      <dgm:prSet presAssocID="{66C97C20-3245-4FF5-BD7A-1DB0C22CF168}" presName="thickLine" presStyleLbl="alignNode1" presStyleIdx="0" presStyleCnt="5"/>
      <dgm:spPr/>
    </dgm:pt>
    <dgm:pt modelId="{721DF2D3-580F-4C4D-8457-DC1E94A81A21}" type="pres">
      <dgm:prSet presAssocID="{66C97C20-3245-4FF5-BD7A-1DB0C22CF168}" presName="horz1" presStyleCnt="0"/>
      <dgm:spPr/>
    </dgm:pt>
    <dgm:pt modelId="{1635DEA1-D604-4468-BC2C-B65823FB5CB8}" type="pres">
      <dgm:prSet presAssocID="{66C97C20-3245-4FF5-BD7A-1DB0C22CF168}" presName="tx1" presStyleLbl="revTx" presStyleIdx="0" presStyleCnt="5"/>
      <dgm:spPr/>
    </dgm:pt>
    <dgm:pt modelId="{FE7ADCEC-6EFF-43C4-925A-40604D8FE279}" type="pres">
      <dgm:prSet presAssocID="{66C97C20-3245-4FF5-BD7A-1DB0C22CF168}" presName="vert1" presStyleCnt="0"/>
      <dgm:spPr/>
    </dgm:pt>
    <dgm:pt modelId="{0608DFC9-2EEC-46C7-B944-BB5112E71405}" type="pres">
      <dgm:prSet presAssocID="{D639B06B-6D4F-443F-8031-AED066E123FA}" presName="thickLine" presStyleLbl="alignNode1" presStyleIdx="1" presStyleCnt="5"/>
      <dgm:spPr/>
    </dgm:pt>
    <dgm:pt modelId="{0988A38D-870A-467D-913A-CFE58BC6F0C7}" type="pres">
      <dgm:prSet presAssocID="{D639B06B-6D4F-443F-8031-AED066E123FA}" presName="horz1" presStyleCnt="0"/>
      <dgm:spPr/>
    </dgm:pt>
    <dgm:pt modelId="{D17B177B-A87D-41E8-984B-714379A166B3}" type="pres">
      <dgm:prSet presAssocID="{D639B06B-6D4F-443F-8031-AED066E123FA}" presName="tx1" presStyleLbl="revTx" presStyleIdx="1" presStyleCnt="5"/>
      <dgm:spPr/>
    </dgm:pt>
    <dgm:pt modelId="{5C98A23C-B508-429E-8EAC-216AF53C5B59}" type="pres">
      <dgm:prSet presAssocID="{D639B06B-6D4F-443F-8031-AED066E123FA}" presName="vert1" presStyleCnt="0"/>
      <dgm:spPr/>
    </dgm:pt>
    <dgm:pt modelId="{A4E6206A-C4F1-42B8-B828-4D7A98B58F5A}" type="pres">
      <dgm:prSet presAssocID="{B4736059-2B35-457A-9C99-411F92DD78A0}" presName="thickLine" presStyleLbl="alignNode1" presStyleIdx="2" presStyleCnt="5"/>
      <dgm:spPr/>
    </dgm:pt>
    <dgm:pt modelId="{B5E1DE1C-CDC6-4E59-8091-6A6DC9392A66}" type="pres">
      <dgm:prSet presAssocID="{B4736059-2B35-457A-9C99-411F92DD78A0}" presName="horz1" presStyleCnt="0"/>
      <dgm:spPr/>
    </dgm:pt>
    <dgm:pt modelId="{FB5457F5-21B2-4FD4-A0ED-98E02628EA87}" type="pres">
      <dgm:prSet presAssocID="{B4736059-2B35-457A-9C99-411F92DD78A0}" presName="tx1" presStyleLbl="revTx" presStyleIdx="2" presStyleCnt="5"/>
      <dgm:spPr/>
    </dgm:pt>
    <dgm:pt modelId="{93D9F7D9-9F68-467F-A2C1-F70E3DA3CBCE}" type="pres">
      <dgm:prSet presAssocID="{B4736059-2B35-457A-9C99-411F92DD78A0}" presName="vert1" presStyleCnt="0"/>
      <dgm:spPr/>
    </dgm:pt>
    <dgm:pt modelId="{82899AEE-CECA-4AFC-8F66-FABFD5FD26FB}" type="pres">
      <dgm:prSet presAssocID="{B463C09B-E4C4-4553-B8E8-8E6706E5E4BF}" presName="thickLine" presStyleLbl="alignNode1" presStyleIdx="3" presStyleCnt="5"/>
      <dgm:spPr/>
    </dgm:pt>
    <dgm:pt modelId="{EF6A1956-B224-4757-8E21-0FA142C96109}" type="pres">
      <dgm:prSet presAssocID="{B463C09B-E4C4-4553-B8E8-8E6706E5E4BF}" presName="horz1" presStyleCnt="0"/>
      <dgm:spPr/>
    </dgm:pt>
    <dgm:pt modelId="{B216B43A-F1D1-4ACE-88FE-D2ED1452A5B8}" type="pres">
      <dgm:prSet presAssocID="{B463C09B-E4C4-4553-B8E8-8E6706E5E4BF}" presName="tx1" presStyleLbl="revTx" presStyleIdx="3" presStyleCnt="5"/>
      <dgm:spPr/>
    </dgm:pt>
    <dgm:pt modelId="{D90B6943-5A78-45C2-8C34-869BF8916290}" type="pres">
      <dgm:prSet presAssocID="{B463C09B-E4C4-4553-B8E8-8E6706E5E4BF}" presName="vert1" presStyleCnt="0"/>
      <dgm:spPr/>
    </dgm:pt>
    <dgm:pt modelId="{F09F999C-23EC-4D4E-BF81-654BF3642EF3}" type="pres">
      <dgm:prSet presAssocID="{A58A06D7-DA6E-46E4-8314-BF90B2B172EC}" presName="thickLine" presStyleLbl="alignNode1" presStyleIdx="4" presStyleCnt="5"/>
      <dgm:spPr/>
    </dgm:pt>
    <dgm:pt modelId="{D8357858-506A-44DC-95EE-67CBA430C3E6}" type="pres">
      <dgm:prSet presAssocID="{A58A06D7-DA6E-46E4-8314-BF90B2B172EC}" presName="horz1" presStyleCnt="0"/>
      <dgm:spPr/>
    </dgm:pt>
    <dgm:pt modelId="{56443CEC-02E7-41DA-A120-D94B0E02944D}" type="pres">
      <dgm:prSet presAssocID="{A58A06D7-DA6E-46E4-8314-BF90B2B172EC}" presName="tx1" presStyleLbl="revTx" presStyleIdx="4" presStyleCnt="5"/>
      <dgm:spPr/>
    </dgm:pt>
    <dgm:pt modelId="{F74E895D-605D-4040-949C-23CAE1BE1775}" type="pres">
      <dgm:prSet presAssocID="{A58A06D7-DA6E-46E4-8314-BF90B2B172EC}" presName="vert1" presStyleCnt="0"/>
      <dgm:spPr/>
    </dgm:pt>
  </dgm:ptLst>
  <dgm:cxnLst>
    <dgm:cxn modelId="{4608AB05-A523-4302-A19B-FDD77F6445E6}" srcId="{209CC289-EB24-4F40-866E-81F24E26FE39}" destId="{D639B06B-6D4F-443F-8031-AED066E123FA}" srcOrd="1" destOrd="0" parTransId="{5FF599A5-C23E-4F43-A430-BBB531691C85}" sibTransId="{660113EA-D632-48F5-AF9F-977B6F3DC03D}"/>
    <dgm:cxn modelId="{478ECB06-EDFD-41B3-B381-6A4252441BAB}" type="presOf" srcId="{B4736059-2B35-457A-9C99-411F92DD78A0}" destId="{FB5457F5-21B2-4FD4-A0ED-98E02628EA87}" srcOrd="0" destOrd="0" presId="urn:microsoft.com/office/officeart/2008/layout/LinedList"/>
    <dgm:cxn modelId="{12824B14-B572-48B3-A609-FF3A1ECC29D9}" srcId="{209CC289-EB24-4F40-866E-81F24E26FE39}" destId="{B463C09B-E4C4-4553-B8E8-8E6706E5E4BF}" srcOrd="3" destOrd="0" parTransId="{FEED0869-11AB-4FC5-A412-85A558EA48E7}" sibTransId="{2668AF84-8977-4575-B107-06354F2E79CA}"/>
    <dgm:cxn modelId="{3A4AEF30-F190-4369-827D-CA592C9551E8}" type="presOf" srcId="{66C97C20-3245-4FF5-BD7A-1DB0C22CF168}" destId="{1635DEA1-D604-4468-BC2C-B65823FB5CB8}" srcOrd="0" destOrd="0" presId="urn:microsoft.com/office/officeart/2008/layout/LinedList"/>
    <dgm:cxn modelId="{15609A34-C6F7-4607-BF06-9D1CF4A9B946}" srcId="{209CC289-EB24-4F40-866E-81F24E26FE39}" destId="{66C97C20-3245-4FF5-BD7A-1DB0C22CF168}" srcOrd="0" destOrd="0" parTransId="{32C4D8FD-3E27-47FC-B3B5-89780CCA2EF6}" sibTransId="{2F1D5892-34FC-46EC-80F9-7E0D5EFF1172}"/>
    <dgm:cxn modelId="{B9DB9A3D-9E10-4B80-9619-172EB4ABD410}" type="presOf" srcId="{A58A06D7-DA6E-46E4-8314-BF90B2B172EC}" destId="{56443CEC-02E7-41DA-A120-D94B0E02944D}" srcOrd="0" destOrd="0" presId="urn:microsoft.com/office/officeart/2008/layout/LinedList"/>
    <dgm:cxn modelId="{D366524C-4C79-48D7-A9C5-9848D036CD19}" srcId="{209CC289-EB24-4F40-866E-81F24E26FE39}" destId="{A58A06D7-DA6E-46E4-8314-BF90B2B172EC}" srcOrd="4" destOrd="0" parTransId="{692E3ADD-50C6-4ED9-B7DE-D40235804929}" sibTransId="{6D3E111E-BDFC-4C5D-B3DF-4F5195B817A4}"/>
    <dgm:cxn modelId="{D57C61AE-88E7-414C-8143-C990C1C62F0B}" type="presOf" srcId="{B463C09B-E4C4-4553-B8E8-8E6706E5E4BF}" destId="{B216B43A-F1D1-4ACE-88FE-D2ED1452A5B8}" srcOrd="0" destOrd="0" presId="urn:microsoft.com/office/officeart/2008/layout/LinedList"/>
    <dgm:cxn modelId="{30092BB1-87A8-4B35-8F83-B31EACF1B787}" type="presOf" srcId="{209CC289-EB24-4F40-866E-81F24E26FE39}" destId="{5ACCF1DE-9795-4BF3-93A5-591460E8CC76}" srcOrd="0" destOrd="0" presId="urn:microsoft.com/office/officeart/2008/layout/LinedList"/>
    <dgm:cxn modelId="{A7A7BAC9-3DFD-46F2-9E47-54ECFA7AD340}" srcId="{209CC289-EB24-4F40-866E-81F24E26FE39}" destId="{B4736059-2B35-457A-9C99-411F92DD78A0}" srcOrd="2" destOrd="0" parTransId="{58FDBCBB-2049-4266-8AC2-AA470FF9FFEC}" sibTransId="{882505DD-DC89-4E3E-A6E7-8796C7A3AC6E}"/>
    <dgm:cxn modelId="{C68B54E9-611A-44AE-A2D7-66AEDD6FCE19}" type="presOf" srcId="{D639B06B-6D4F-443F-8031-AED066E123FA}" destId="{D17B177B-A87D-41E8-984B-714379A166B3}" srcOrd="0" destOrd="0" presId="urn:microsoft.com/office/officeart/2008/layout/LinedList"/>
    <dgm:cxn modelId="{5B73C081-1534-4537-902F-946007FD3C12}" type="presParOf" srcId="{5ACCF1DE-9795-4BF3-93A5-591460E8CC76}" destId="{82EB7FC8-1A47-4ED6-8BD2-9EDA4BCADE30}" srcOrd="0" destOrd="0" presId="urn:microsoft.com/office/officeart/2008/layout/LinedList"/>
    <dgm:cxn modelId="{93899F42-DA53-4B83-9F7F-7B9AB8908BA2}" type="presParOf" srcId="{5ACCF1DE-9795-4BF3-93A5-591460E8CC76}" destId="{721DF2D3-580F-4C4D-8457-DC1E94A81A21}" srcOrd="1" destOrd="0" presId="urn:microsoft.com/office/officeart/2008/layout/LinedList"/>
    <dgm:cxn modelId="{8D139659-C991-4F4B-AE0E-7BD234721C1C}" type="presParOf" srcId="{721DF2D3-580F-4C4D-8457-DC1E94A81A21}" destId="{1635DEA1-D604-4468-BC2C-B65823FB5CB8}" srcOrd="0" destOrd="0" presId="urn:microsoft.com/office/officeart/2008/layout/LinedList"/>
    <dgm:cxn modelId="{8B66F970-B660-4368-BD0D-1360F3C563AC}" type="presParOf" srcId="{721DF2D3-580F-4C4D-8457-DC1E94A81A21}" destId="{FE7ADCEC-6EFF-43C4-925A-40604D8FE279}" srcOrd="1" destOrd="0" presId="urn:microsoft.com/office/officeart/2008/layout/LinedList"/>
    <dgm:cxn modelId="{D0968E00-D15F-41E9-A074-C0CB4D3D65E6}" type="presParOf" srcId="{5ACCF1DE-9795-4BF3-93A5-591460E8CC76}" destId="{0608DFC9-2EEC-46C7-B944-BB5112E71405}" srcOrd="2" destOrd="0" presId="urn:microsoft.com/office/officeart/2008/layout/LinedList"/>
    <dgm:cxn modelId="{07AC6BE2-27CC-4C0C-BFBB-B52082DEFB9B}" type="presParOf" srcId="{5ACCF1DE-9795-4BF3-93A5-591460E8CC76}" destId="{0988A38D-870A-467D-913A-CFE58BC6F0C7}" srcOrd="3" destOrd="0" presId="urn:microsoft.com/office/officeart/2008/layout/LinedList"/>
    <dgm:cxn modelId="{333709E1-F830-48D6-B1CC-D66911D91ABE}" type="presParOf" srcId="{0988A38D-870A-467D-913A-CFE58BC6F0C7}" destId="{D17B177B-A87D-41E8-984B-714379A166B3}" srcOrd="0" destOrd="0" presId="urn:microsoft.com/office/officeart/2008/layout/LinedList"/>
    <dgm:cxn modelId="{63D0A6A6-B26D-4FFA-B4B4-9A5CC21AF6B7}" type="presParOf" srcId="{0988A38D-870A-467D-913A-CFE58BC6F0C7}" destId="{5C98A23C-B508-429E-8EAC-216AF53C5B59}" srcOrd="1" destOrd="0" presId="urn:microsoft.com/office/officeart/2008/layout/LinedList"/>
    <dgm:cxn modelId="{FEC09BFC-E57D-4AFF-8E8D-1382A620018A}" type="presParOf" srcId="{5ACCF1DE-9795-4BF3-93A5-591460E8CC76}" destId="{A4E6206A-C4F1-42B8-B828-4D7A98B58F5A}" srcOrd="4" destOrd="0" presId="urn:microsoft.com/office/officeart/2008/layout/LinedList"/>
    <dgm:cxn modelId="{15B4275B-20DF-45B0-A04D-42E510402A16}" type="presParOf" srcId="{5ACCF1DE-9795-4BF3-93A5-591460E8CC76}" destId="{B5E1DE1C-CDC6-4E59-8091-6A6DC9392A66}" srcOrd="5" destOrd="0" presId="urn:microsoft.com/office/officeart/2008/layout/LinedList"/>
    <dgm:cxn modelId="{50F5DA6A-05E1-4DE2-A66C-DE8B14EE0B89}" type="presParOf" srcId="{B5E1DE1C-CDC6-4E59-8091-6A6DC9392A66}" destId="{FB5457F5-21B2-4FD4-A0ED-98E02628EA87}" srcOrd="0" destOrd="0" presId="urn:microsoft.com/office/officeart/2008/layout/LinedList"/>
    <dgm:cxn modelId="{FEAAD35A-82C1-4DF0-B9A9-B9615D706988}" type="presParOf" srcId="{B5E1DE1C-CDC6-4E59-8091-6A6DC9392A66}" destId="{93D9F7D9-9F68-467F-A2C1-F70E3DA3CBCE}" srcOrd="1" destOrd="0" presId="urn:microsoft.com/office/officeart/2008/layout/LinedList"/>
    <dgm:cxn modelId="{8E1AD0F4-594A-4B65-8C96-1AA9F7CA9FFF}" type="presParOf" srcId="{5ACCF1DE-9795-4BF3-93A5-591460E8CC76}" destId="{82899AEE-CECA-4AFC-8F66-FABFD5FD26FB}" srcOrd="6" destOrd="0" presId="urn:microsoft.com/office/officeart/2008/layout/LinedList"/>
    <dgm:cxn modelId="{693BA35D-D66A-4944-8AC6-A0D62388F2FB}" type="presParOf" srcId="{5ACCF1DE-9795-4BF3-93A5-591460E8CC76}" destId="{EF6A1956-B224-4757-8E21-0FA142C96109}" srcOrd="7" destOrd="0" presId="urn:microsoft.com/office/officeart/2008/layout/LinedList"/>
    <dgm:cxn modelId="{C9FFD1E3-270A-4C68-8D93-17C2E0BEDCA4}" type="presParOf" srcId="{EF6A1956-B224-4757-8E21-0FA142C96109}" destId="{B216B43A-F1D1-4ACE-88FE-D2ED1452A5B8}" srcOrd="0" destOrd="0" presId="urn:microsoft.com/office/officeart/2008/layout/LinedList"/>
    <dgm:cxn modelId="{3F1447AB-A0BB-4438-A8C3-64952B585F4E}" type="presParOf" srcId="{EF6A1956-B224-4757-8E21-0FA142C96109}" destId="{D90B6943-5A78-45C2-8C34-869BF8916290}" srcOrd="1" destOrd="0" presId="urn:microsoft.com/office/officeart/2008/layout/LinedList"/>
    <dgm:cxn modelId="{F62C9723-3E9A-47B9-81F3-F3BBA8AE3F96}" type="presParOf" srcId="{5ACCF1DE-9795-4BF3-93A5-591460E8CC76}" destId="{F09F999C-23EC-4D4E-BF81-654BF3642EF3}" srcOrd="8" destOrd="0" presId="urn:microsoft.com/office/officeart/2008/layout/LinedList"/>
    <dgm:cxn modelId="{A3709AC6-3606-4320-9F51-4D6AC3FD509D}" type="presParOf" srcId="{5ACCF1DE-9795-4BF3-93A5-591460E8CC76}" destId="{D8357858-506A-44DC-95EE-67CBA430C3E6}" srcOrd="9" destOrd="0" presId="urn:microsoft.com/office/officeart/2008/layout/LinedList"/>
    <dgm:cxn modelId="{BE4B2227-6AEA-4790-B2B5-9FD18EF60705}" type="presParOf" srcId="{D8357858-506A-44DC-95EE-67CBA430C3E6}" destId="{56443CEC-02E7-41DA-A120-D94B0E02944D}" srcOrd="0" destOrd="0" presId="urn:microsoft.com/office/officeart/2008/layout/LinedList"/>
    <dgm:cxn modelId="{2DDEB6D8-598B-41D2-90BB-9A9020E6B50E}" type="presParOf" srcId="{D8357858-506A-44DC-95EE-67CBA430C3E6}" destId="{F74E895D-605D-4040-949C-23CAE1BE177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CA98509-6A59-41D2-93FB-901C122BBA1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C603A12-DD64-4E62-9E24-9D4AF23FFA61}">
      <dgm:prSet/>
      <dgm:spPr/>
      <dgm:t>
        <a:bodyPr/>
        <a:lstStyle/>
        <a:p>
          <a:r>
            <a:rPr lang="en-US" dirty="0"/>
            <a:t>Epistemic humility </a:t>
          </a:r>
        </a:p>
      </dgm:t>
    </dgm:pt>
    <dgm:pt modelId="{D891500F-8630-4AB8-BC09-60B65136B978}" type="parTrans" cxnId="{04A2E0FA-CD85-4909-A48E-A4D1826F2726}">
      <dgm:prSet/>
      <dgm:spPr/>
      <dgm:t>
        <a:bodyPr/>
        <a:lstStyle/>
        <a:p>
          <a:endParaRPr lang="en-US"/>
        </a:p>
      </dgm:t>
    </dgm:pt>
    <dgm:pt modelId="{38B38E41-7B00-44DF-866A-DDB8939AB084}" type="sibTrans" cxnId="{04A2E0FA-CD85-4909-A48E-A4D1826F2726}">
      <dgm:prSet/>
      <dgm:spPr/>
      <dgm:t>
        <a:bodyPr/>
        <a:lstStyle/>
        <a:p>
          <a:endParaRPr lang="en-US"/>
        </a:p>
      </dgm:t>
    </dgm:pt>
    <dgm:pt modelId="{C74AEDAC-A254-4386-A45A-F2370B451A84}">
      <dgm:prSet/>
      <dgm:spPr/>
      <dgm:t>
        <a:bodyPr/>
        <a:lstStyle/>
        <a:p>
          <a:r>
            <a:rPr lang="en-US" dirty="0"/>
            <a:t>Sensory profile</a:t>
          </a:r>
        </a:p>
      </dgm:t>
    </dgm:pt>
    <dgm:pt modelId="{E3B10360-C306-4827-9DC3-1CE39DAACFFD}" type="parTrans" cxnId="{6A22D61B-8EC8-4104-BCF1-A395A4AE70ED}">
      <dgm:prSet/>
      <dgm:spPr/>
      <dgm:t>
        <a:bodyPr/>
        <a:lstStyle/>
        <a:p>
          <a:endParaRPr lang="en-US"/>
        </a:p>
      </dgm:t>
    </dgm:pt>
    <dgm:pt modelId="{0000075E-E0D0-4D77-BEE5-0D451D6DDCC6}" type="sibTrans" cxnId="{6A22D61B-8EC8-4104-BCF1-A395A4AE70ED}">
      <dgm:prSet/>
      <dgm:spPr/>
      <dgm:t>
        <a:bodyPr/>
        <a:lstStyle/>
        <a:p>
          <a:endParaRPr lang="en-US"/>
        </a:p>
      </dgm:t>
    </dgm:pt>
    <dgm:pt modelId="{3C5C8E52-139A-4939-8119-587EF0A665A9}">
      <dgm:prSet/>
      <dgm:spPr/>
      <dgm:t>
        <a:bodyPr/>
        <a:lstStyle/>
        <a:p>
          <a:r>
            <a:rPr lang="en-US" dirty="0"/>
            <a:t>Control/agency e.g. dimmable light switches, earplugs, ability to leave the room during lectures </a:t>
          </a:r>
        </a:p>
      </dgm:t>
    </dgm:pt>
    <dgm:pt modelId="{8739858E-2916-483B-AABF-4D6D0226F0FE}" type="parTrans" cxnId="{FB344E3E-26F5-4943-B6E6-DD6C203B6790}">
      <dgm:prSet/>
      <dgm:spPr/>
      <dgm:t>
        <a:bodyPr/>
        <a:lstStyle/>
        <a:p>
          <a:endParaRPr lang="en-US"/>
        </a:p>
      </dgm:t>
    </dgm:pt>
    <dgm:pt modelId="{803CE19B-BB69-4B73-B9A7-294B277132E1}" type="sibTrans" cxnId="{FB344E3E-26F5-4943-B6E6-DD6C203B6790}">
      <dgm:prSet/>
      <dgm:spPr/>
      <dgm:t>
        <a:bodyPr/>
        <a:lstStyle/>
        <a:p>
          <a:endParaRPr lang="en-US"/>
        </a:p>
      </dgm:t>
    </dgm:pt>
    <dgm:pt modelId="{B35F0AFC-A80F-4FAF-BFA0-3B49D6B455E1}">
      <dgm:prSet/>
      <dgm:spPr/>
      <dgm:t>
        <a:bodyPr/>
        <a:lstStyle/>
        <a:p>
          <a:r>
            <a:rPr lang="en-US" dirty="0"/>
            <a:t>Increasing understanding of stimming as a coping strategy </a:t>
          </a:r>
        </a:p>
      </dgm:t>
    </dgm:pt>
    <dgm:pt modelId="{9D08FC93-1319-40B9-B50C-E37A2D1E3B15}" type="parTrans" cxnId="{4C6AEB9A-6B9E-4C71-BB35-B3931356AE14}">
      <dgm:prSet/>
      <dgm:spPr/>
      <dgm:t>
        <a:bodyPr/>
        <a:lstStyle/>
        <a:p>
          <a:endParaRPr lang="en-US"/>
        </a:p>
      </dgm:t>
    </dgm:pt>
    <dgm:pt modelId="{67FCDC70-527D-4C0E-A65D-18DC4F2AC36E}" type="sibTrans" cxnId="{4C6AEB9A-6B9E-4C71-BB35-B3931356AE14}">
      <dgm:prSet/>
      <dgm:spPr/>
      <dgm:t>
        <a:bodyPr/>
        <a:lstStyle/>
        <a:p>
          <a:endParaRPr lang="en-US"/>
        </a:p>
      </dgm:t>
    </dgm:pt>
    <dgm:pt modelId="{7656D9FB-A628-4642-9332-AC186A3FFE65}" type="pres">
      <dgm:prSet presAssocID="{ECA98509-6A59-41D2-93FB-901C122BBA1E}" presName="hierChild1" presStyleCnt="0">
        <dgm:presLayoutVars>
          <dgm:chPref val="1"/>
          <dgm:dir/>
          <dgm:animOne val="branch"/>
          <dgm:animLvl val="lvl"/>
          <dgm:resizeHandles/>
        </dgm:presLayoutVars>
      </dgm:prSet>
      <dgm:spPr/>
    </dgm:pt>
    <dgm:pt modelId="{48F34C22-C0F2-4129-A50D-49C25241D53F}" type="pres">
      <dgm:prSet presAssocID="{3C603A12-DD64-4E62-9E24-9D4AF23FFA61}" presName="hierRoot1" presStyleCnt="0"/>
      <dgm:spPr/>
    </dgm:pt>
    <dgm:pt modelId="{BEDF1314-747B-46C1-8B4F-75A803405A51}" type="pres">
      <dgm:prSet presAssocID="{3C603A12-DD64-4E62-9E24-9D4AF23FFA61}" presName="composite" presStyleCnt="0"/>
      <dgm:spPr/>
    </dgm:pt>
    <dgm:pt modelId="{D5822F64-1A68-4131-9A8E-B70D0DDDF45F}" type="pres">
      <dgm:prSet presAssocID="{3C603A12-DD64-4E62-9E24-9D4AF23FFA61}" presName="background" presStyleLbl="node0" presStyleIdx="0" presStyleCnt="4"/>
      <dgm:spPr/>
    </dgm:pt>
    <dgm:pt modelId="{BCE0ED20-5161-44DC-930B-98E4F457F28C}" type="pres">
      <dgm:prSet presAssocID="{3C603A12-DD64-4E62-9E24-9D4AF23FFA61}" presName="text" presStyleLbl="fgAcc0" presStyleIdx="0" presStyleCnt="4">
        <dgm:presLayoutVars>
          <dgm:chPref val="3"/>
        </dgm:presLayoutVars>
      </dgm:prSet>
      <dgm:spPr/>
    </dgm:pt>
    <dgm:pt modelId="{3DB1DE53-AEBB-4F86-A797-88D6E31008BB}" type="pres">
      <dgm:prSet presAssocID="{3C603A12-DD64-4E62-9E24-9D4AF23FFA61}" presName="hierChild2" presStyleCnt="0"/>
      <dgm:spPr/>
    </dgm:pt>
    <dgm:pt modelId="{A22B5B4C-D127-46A7-88C0-5747554E5D90}" type="pres">
      <dgm:prSet presAssocID="{C74AEDAC-A254-4386-A45A-F2370B451A84}" presName="hierRoot1" presStyleCnt="0"/>
      <dgm:spPr/>
    </dgm:pt>
    <dgm:pt modelId="{35F8A582-3100-4666-9B88-71B2EFBFCDB1}" type="pres">
      <dgm:prSet presAssocID="{C74AEDAC-A254-4386-A45A-F2370B451A84}" presName="composite" presStyleCnt="0"/>
      <dgm:spPr/>
    </dgm:pt>
    <dgm:pt modelId="{DF1C38FA-C59B-4E05-A64D-3907FFBF6900}" type="pres">
      <dgm:prSet presAssocID="{C74AEDAC-A254-4386-A45A-F2370B451A84}" presName="background" presStyleLbl="node0" presStyleIdx="1" presStyleCnt="4"/>
      <dgm:spPr/>
    </dgm:pt>
    <dgm:pt modelId="{0D9BFF1B-3CE8-4BC1-AFB3-D95CD3B821B9}" type="pres">
      <dgm:prSet presAssocID="{C74AEDAC-A254-4386-A45A-F2370B451A84}" presName="text" presStyleLbl="fgAcc0" presStyleIdx="1" presStyleCnt="4">
        <dgm:presLayoutVars>
          <dgm:chPref val="3"/>
        </dgm:presLayoutVars>
      </dgm:prSet>
      <dgm:spPr/>
    </dgm:pt>
    <dgm:pt modelId="{607BB6E0-85E8-47A4-838B-F6C3DC2AB0D5}" type="pres">
      <dgm:prSet presAssocID="{C74AEDAC-A254-4386-A45A-F2370B451A84}" presName="hierChild2" presStyleCnt="0"/>
      <dgm:spPr/>
    </dgm:pt>
    <dgm:pt modelId="{B536A612-63C2-4812-B9A0-BF12B3AE1543}" type="pres">
      <dgm:prSet presAssocID="{3C5C8E52-139A-4939-8119-587EF0A665A9}" presName="hierRoot1" presStyleCnt="0"/>
      <dgm:spPr/>
    </dgm:pt>
    <dgm:pt modelId="{A34A4494-4172-495C-A626-F29F2D5FBADC}" type="pres">
      <dgm:prSet presAssocID="{3C5C8E52-139A-4939-8119-587EF0A665A9}" presName="composite" presStyleCnt="0"/>
      <dgm:spPr/>
    </dgm:pt>
    <dgm:pt modelId="{F21487A8-B217-4326-8634-43A4D93C9E17}" type="pres">
      <dgm:prSet presAssocID="{3C5C8E52-139A-4939-8119-587EF0A665A9}" presName="background" presStyleLbl="node0" presStyleIdx="2" presStyleCnt="4"/>
      <dgm:spPr/>
    </dgm:pt>
    <dgm:pt modelId="{908461B4-3A2E-46B1-BF7C-3DBE18FFEBC5}" type="pres">
      <dgm:prSet presAssocID="{3C5C8E52-139A-4939-8119-587EF0A665A9}" presName="text" presStyleLbl="fgAcc0" presStyleIdx="2" presStyleCnt="4">
        <dgm:presLayoutVars>
          <dgm:chPref val="3"/>
        </dgm:presLayoutVars>
      </dgm:prSet>
      <dgm:spPr/>
    </dgm:pt>
    <dgm:pt modelId="{B7397644-06E5-43A8-90EB-C2CD18DA3AC7}" type="pres">
      <dgm:prSet presAssocID="{3C5C8E52-139A-4939-8119-587EF0A665A9}" presName="hierChild2" presStyleCnt="0"/>
      <dgm:spPr/>
    </dgm:pt>
    <dgm:pt modelId="{685304DB-736F-448D-A410-4DCED023ADF2}" type="pres">
      <dgm:prSet presAssocID="{B35F0AFC-A80F-4FAF-BFA0-3B49D6B455E1}" presName="hierRoot1" presStyleCnt="0"/>
      <dgm:spPr/>
    </dgm:pt>
    <dgm:pt modelId="{0578F600-6FB6-4824-8B11-E3A5480F0A5C}" type="pres">
      <dgm:prSet presAssocID="{B35F0AFC-A80F-4FAF-BFA0-3B49D6B455E1}" presName="composite" presStyleCnt="0"/>
      <dgm:spPr/>
    </dgm:pt>
    <dgm:pt modelId="{F734A48B-400C-4031-883E-C0FDA3D2E2B0}" type="pres">
      <dgm:prSet presAssocID="{B35F0AFC-A80F-4FAF-BFA0-3B49D6B455E1}" presName="background" presStyleLbl="node0" presStyleIdx="3" presStyleCnt="4"/>
      <dgm:spPr/>
    </dgm:pt>
    <dgm:pt modelId="{140C3592-8998-4459-8B5C-234408BBCD07}" type="pres">
      <dgm:prSet presAssocID="{B35F0AFC-A80F-4FAF-BFA0-3B49D6B455E1}" presName="text" presStyleLbl="fgAcc0" presStyleIdx="3" presStyleCnt="4">
        <dgm:presLayoutVars>
          <dgm:chPref val="3"/>
        </dgm:presLayoutVars>
      </dgm:prSet>
      <dgm:spPr/>
    </dgm:pt>
    <dgm:pt modelId="{E6E26872-79D0-4118-A5FF-8E921C3C46C5}" type="pres">
      <dgm:prSet presAssocID="{B35F0AFC-A80F-4FAF-BFA0-3B49D6B455E1}" presName="hierChild2" presStyleCnt="0"/>
      <dgm:spPr/>
    </dgm:pt>
  </dgm:ptLst>
  <dgm:cxnLst>
    <dgm:cxn modelId="{6A22D61B-8EC8-4104-BCF1-A395A4AE70ED}" srcId="{ECA98509-6A59-41D2-93FB-901C122BBA1E}" destId="{C74AEDAC-A254-4386-A45A-F2370B451A84}" srcOrd="1" destOrd="0" parTransId="{E3B10360-C306-4827-9DC3-1CE39DAACFFD}" sibTransId="{0000075E-E0D0-4D77-BEE5-0D451D6DDCC6}"/>
    <dgm:cxn modelId="{65631324-C0A3-47E8-A30E-0ABF5559E558}" type="presOf" srcId="{3C603A12-DD64-4E62-9E24-9D4AF23FFA61}" destId="{BCE0ED20-5161-44DC-930B-98E4F457F28C}" srcOrd="0" destOrd="0" presId="urn:microsoft.com/office/officeart/2005/8/layout/hierarchy1"/>
    <dgm:cxn modelId="{F13E4830-0872-46BA-B357-BE9D3E81B161}" type="presOf" srcId="{ECA98509-6A59-41D2-93FB-901C122BBA1E}" destId="{7656D9FB-A628-4642-9332-AC186A3FFE65}" srcOrd="0" destOrd="0" presId="urn:microsoft.com/office/officeart/2005/8/layout/hierarchy1"/>
    <dgm:cxn modelId="{FB344E3E-26F5-4943-B6E6-DD6C203B6790}" srcId="{ECA98509-6A59-41D2-93FB-901C122BBA1E}" destId="{3C5C8E52-139A-4939-8119-587EF0A665A9}" srcOrd="2" destOrd="0" parTransId="{8739858E-2916-483B-AABF-4D6D0226F0FE}" sibTransId="{803CE19B-BB69-4B73-B9A7-294B277132E1}"/>
    <dgm:cxn modelId="{446B2548-E952-455C-ADEB-A70352ABB896}" type="presOf" srcId="{3C5C8E52-139A-4939-8119-587EF0A665A9}" destId="{908461B4-3A2E-46B1-BF7C-3DBE18FFEBC5}" srcOrd="0" destOrd="0" presId="urn:microsoft.com/office/officeart/2005/8/layout/hierarchy1"/>
    <dgm:cxn modelId="{4C6AEB9A-6B9E-4C71-BB35-B3931356AE14}" srcId="{ECA98509-6A59-41D2-93FB-901C122BBA1E}" destId="{B35F0AFC-A80F-4FAF-BFA0-3B49D6B455E1}" srcOrd="3" destOrd="0" parTransId="{9D08FC93-1319-40B9-B50C-E37A2D1E3B15}" sibTransId="{67FCDC70-527D-4C0E-A65D-18DC4F2AC36E}"/>
    <dgm:cxn modelId="{1D597AF4-9C8C-4F72-90E4-97A8A9460DEF}" type="presOf" srcId="{C74AEDAC-A254-4386-A45A-F2370B451A84}" destId="{0D9BFF1B-3CE8-4BC1-AFB3-D95CD3B821B9}" srcOrd="0" destOrd="0" presId="urn:microsoft.com/office/officeart/2005/8/layout/hierarchy1"/>
    <dgm:cxn modelId="{2486C1F7-B57B-4C0F-9F25-565CBE53C9CD}" type="presOf" srcId="{B35F0AFC-A80F-4FAF-BFA0-3B49D6B455E1}" destId="{140C3592-8998-4459-8B5C-234408BBCD07}" srcOrd="0" destOrd="0" presId="urn:microsoft.com/office/officeart/2005/8/layout/hierarchy1"/>
    <dgm:cxn modelId="{04A2E0FA-CD85-4909-A48E-A4D1826F2726}" srcId="{ECA98509-6A59-41D2-93FB-901C122BBA1E}" destId="{3C603A12-DD64-4E62-9E24-9D4AF23FFA61}" srcOrd="0" destOrd="0" parTransId="{D891500F-8630-4AB8-BC09-60B65136B978}" sibTransId="{38B38E41-7B00-44DF-866A-DDB8939AB084}"/>
    <dgm:cxn modelId="{68BDE725-EEF9-42DD-BCEB-9B01493E7F53}" type="presParOf" srcId="{7656D9FB-A628-4642-9332-AC186A3FFE65}" destId="{48F34C22-C0F2-4129-A50D-49C25241D53F}" srcOrd="0" destOrd="0" presId="urn:microsoft.com/office/officeart/2005/8/layout/hierarchy1"/>
    <dgm:cxn modelId="{73AE8B8F-8556-490C-8B34-9D990870B648}" type="presParOf" srcId="{48F34C22-C0F2-4129-A50D-49C25241D53F}" destId="{BEDF1314-747B-46C1-8B4F-75A803405A51}" srcOrd="0" destOrd="0" presId="urn:microsoft.com/office/officeart/2005/8/layout/hierarchy1"/>
    <dgm:cxn modelId="{12ECC09D-277A-4BDA-A246-718AAB385F2C}" type="presParOf" srcId="{BEDF1314-747B-46C1-8B4F-75A803405A51}" destId="{D5822F64-1A68-4131-9A8E-B70D0DDDF45F}" srcOrd="0" destOrd="0" presId="urn:microsoft.com/office/officeart/2005/8/layout/hierarchy1"/>
    <dgm:cxn modelId="{AF1521D4-8C6B-4042-9684-DD5B3079930C}" type="presParOf" srcId="{BEDF1314-747B-46C1-8B4F-75A803405A51}" destId="{BCE0ED20-5161-44DC-930B-98E4F457F28C}" srcOrd="1" destOrd="0" presId="urn:microsoft.com/office/officeart/2005/8/layout/hierarchy1"/>
    <dgm:cxn modelId="{B77423BD-928A-486C-B2A2-BB0E2B8AF0E4}" type="presParOf" srcId="{48F34C22-C0F2-4129-A50D-49C25241D53F}" destId="{3DB1DE53-AEBB-4F86-A797-88D6E31008BB}" srcOrd="1" destOrd="0" presId="urn:microsoft.com/office/officeart/2005/8/layout/hierarchy1"/>
    <dgm:cxn modelId="{79F82597-01F1-499C-9BF8-DD48D1091398}" type="presParOf" srcId="{7656D9FB-A628-4642-9332-AC186A3FFE65}" destId="{A22B5B4C-D127-46A7-88C0-5747554E5D90}" srcOrd="1" destOrd="0" presId="urn:microsoft.com/office/officeart/2005/8/layout/hierarchy1"/>
    <dgm:cxn modelId="{0406F6A3-8A1D-4336-86A5-FD20CC719A5D}" type="presParOf" srcId="{A22B5B4C-D127-46A7-88C0-5747554E5D90}" destId="{35F8A582-3100-4666-9B88-71B2EFBFCDB1}" srcOrd="0" destOrd="0" presId="urn:microsoft.com/office/officeart/2005/8/layout/hierarchy1"/>
    <dgm:cxn modelId="{03F466F8-E70B-4519-A68B-821E09540280}" type="presParOf" srcId="{35F8A582-3100-4666-9B88-71B2EFBFCDB1}" destId="{DF1C38FA-C59B-4E05-A64D-3907FFBF6900}" srcOrd="0" destOrd="0" presId="urn:microsoft.com/office/officeart/2005/8/layout/hierarchy1"/>
    <dgm:cxn modelId="{DFB434EF-E6B3-41F3-80C7-34BBABFAB8C1}" type="presParOf" srcId="{35F8A582-3100-4666-9B88-71B2EFBFCDB1}" destId="{0D9BFF1B-3CE8-4BC1-AFB3-D95CD3B821B9}" srcOrd="1" destOrd="0" presId="urn:microsoft.com/office/officeart/2005/8/layout/hierarchy1"/>
    <dgm:cxn modelId="{B9668458-1631-4F5F-A3F5-AD2A8632E69E}" type="presParOf" srcId="{A22B5B4C-D127-46A7-88C0-5747554E5D90}" destId="{607BB6E0-85E8-47A4-838B-F6C3DC2AB0D5}" srcOrd="1" destOrd="0" presId="urn:microsoft.com/office/officeart/2005/8/layout/hierarchy1"/>
    <dgm:cxn modelId="{4B49E6D5-AEA4-4E4A-978F-70C09D74736B}" type="presParOf" srcId="{7656D9FB-A628-4642-9332-AC186A3FFE65}" destId="{B536A612-63C2-4812-B9A0-BF12B3AE1543}" srcOrd="2" destOrd="0" presId="urn:microsoft.com/office/officeart/2005/8/layout/hierarchy1"/>
    <dgm:cxn modelId="{C1D21486-64ED-46DB-A850-001AF368C549}" type="presParOf" srcId="{B536A612-63C2-4812-B9A0-BF12B3AE1543}" destId="{A34A4494-4172-495C-A626-F29F2D5FBADC}" srcOrd="0" destOrd="0" presId="urn:microsoft.com/office/officeart/2005/8/layout/hierarchy1"/>
    <dgm:cxn modelId="{314C3526-47F9-47D9-8C74-83A8A2C405E7}" type="presParOf" srcId="{A34A4494-4172-495C-A626-F29F2D5FBADC}" destId="{F21487A8-B217-4326-8634-43A4D93C9E17}" srcOrd="0" destOrd="0" presId="urn:microsoft.com/office/officeart/2005/8/layout/hierarchy1"/>
    <dgm:cxn modelId="{97945EDD-575B-4427-9878-88B2C6ABAD31}" type="presParOf" srcId="{A34A4494-4172-495C-A626-F29F2D5FBADC}" destId="{908461B4-3A2E-46B1-BF7C-3DBE18FFEBC5}" srcOrd="1" destOrd="0" presId="urn:microsoft.com/office/officeart/2005/8/layout/hierarchy1"/>
    <dgm:cxn modelId="{D610F304-A11C-4F7D-815D-B064223A6612}" type="presParOf" srcId="{B536A612-63C2-4812-B9A0-BF12B3AE1543}" destId="{B7397644-06E5-43A8-90EB-C2CD18DA3AC7}" srcOrd="1" destOrd="0" presId="urn:microsoft.com/office/officeart/2005/8/layout/hierarchy1"/>
    <dgm:cxn modelId="{32DF1CEE-0EDB-4F93-AA3E-1D85D2820323}" type="presParOf" srcId="{7656D9FB-A628-4642-9332-AC186A3FFE65}" destId="{685304DB-736F-448D-A410-4DCED023ADF2}" srcOrd="3" destOrd="0" presId="urn:microsoft.com/office/officeart/2005/8/layout/hierarchy1"/>
    <dgm:cxn modelId="{6E50644C-61CA-4031-949C-98830770271E}" type="presParOf" srcId="{685304DB-736F-448D-A410-4DCED023ADF2}" destId="{0578F600-6FB6-4824-8B11-E3A5480F0A5C}" srcOrd="0" destOrd="0" presId="urn:microsoft.com/office/officeart/2005/8/layout/hierarchy1"/>
    <dgm:cxn modelId="{870FFD70-C0BC-4480-8A36-AD375E95753A}" type="presParOf" srcId="{0578F600-6FB6-4824-8B11-E3A5480F0A5C}" destId="{F734A48B-400C-4031-883E-C0FDA3D2E2B0}" srcOrd="0" destOrd="0" presId="urn:microsoft.com/office/officeart/2005/8/layout/hierarchy1"/>
    <dgm:cxn modelId="{9BE5DCCF-9D53-4185-8428-34373B7DAD17}" type="presParOf" srcId="{0578F600-6FB6-4824-8B11-E3A5480F0A5C}" destId="{140C3592-8998-4459-8B5C-234408BBCD07}" srcOrd="1" destOrd="0" presId="urn:microsoft.com/office/officeart/2005/8/layout/hierarchy1"/>
    <dgm:cxn modelId="{9D0B2CB9-EEFB-46EA-BA45-1A51F9952746}" type="presParOf" srcId="{685304DB-736F-448D-A410-4DCED023ADF2}" destId="{E6E26872-79D0-4118-A5FF-8E921C3C46C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296F0DB-A7C0-4EA2-A652-070C2EF8E3A8}" type="doc">
      <dgm:prSet loTypeId="urn:microsoft.com/office/officeart/2016/7/layout/LinearArrowProcessNumbered" loCatId="process" qsTypeId="urn:microsoft.com/office/officeart/2005/8/quickstyle/simple1" qsCatId="simple" csTypeId="urn:microsoft.com/office/officeart/2005/8/colors/colorful1" csCatId="colorful" phldr="1"/>
      <dgm:spPr/>
      <dgm:t>
        <a:bodyPr/>
        <a:lstStyle/>
        <a:p>
          <a:endParaRPr lang="en-US"/>
        </a:p>
      </dgm:t>
    </dgm:pt>
    <dgm:pt modelId="{FCEC21B3-F2A0-4AF8-AE25-8C3EC60C5561}">
      <dgm:prSet/>
      <dgm:spPr/>
      <dgm:t>
        <a:bodyPr/>
        <a:lstStyle/>
        <a:p>
          <a:r>
            <a:rPr lang="en-US" dirty="0"/>
            <a:t>Flexibility in assessment criteria – recognizing essential criteria vs socially normative expectations  </a:t>
          </a:r>
        </a:p>
      </dgm:t>
    </dgm:pt>
    <dgm:pt modelId="{9DAAFC83-2F6F-42B0-850C-49CDC38A2627}" type="parTrans" cxnId="{DF89CC55-4F0C-4360-BA43-730AF3166EEC}">
      <dgm:prSet/>
      <dgm:spPr/>
      <dgm:t>
        <a:bodyPr/>
        <a:lstStyle/>
        <a:p>
          <a:endParaRPr lang="en-US"/>
        </a:p>
      </dgm:t>
    </dgm:pt>
    <dgm:pt modelId="{0516D899-F1B9-48A6-A52E-85EA0E3D255C}" type="sibTrans" cxnId="{DF89CC55-4F0C-4360-BA43-730AF3166EEC}">
      <dgm:prSet phldrT="1" phldr="0"/>
      <dgm:spPr/>
      <dgm:t>
        <a:bodyPr/>
        <a:lstStyle/>
        <a:p>
          <a:r>
            <a:rPr lang="en-US"/>
            <a:t>1</a:t>
          </a:r>
        </a:p>
      </dgm:t>
    </dgm:pt>
    <dgm:pt modelId="{F4BED6D2-A984-4BDA-AE6D-8DE7569E1B97}">
      <dgm:prSet/>
      <dgm:spPr/>
      <dgm:t>
        <a:bodyPr/>
        <a:lstStyle/>
        <a:p>
          <a:r>
            <a:rPr lang="en-US" dirty="0"/>
            <a:t>Being aware of making assumptions about capacity/potential – consideration of spiky profile </a:t>
          </a:r>
        </a:p>
      </dgm:t>
    </dgm:pt>
    <dgm:pt modelId="{2DB3C301-3870-48EC-BD94-E80A1232AEE5}" type="parTrans" cxnId="{E54D5098-7ED3-431B-9DB6-364ECF34BE04}">
      <dgm:prSet/>
      <dgm:spPr/>
      <dgm:t>
        <a:bodyPr/>
        <a:lstStyle/>
        <a:p>
          <a:endParaRPr lang="en-US"/>
        </a:p>
      </dgm:t>
    </dgm:pt>
    <dgm:pt modelId="{FF79EA63-ACBA-4899-8B02-21E7B59726AF}" type="sibTrans" cxnId="{E54D5098-7ED3-431B-9DB6-364ECF34BE04}">
      <dgm:prSet phldrT="2" phldr="0"/>
      <dgm:spPr/>
      <dgm:t>
        <a:bodyPr/>
        <a:lstStyle/>
        <a:p>
          <a:r>
            <a:rPr lang="en-US"/>
            <a:t>2</a:t>
          </a:r>
        </a:p>
      </dgm:t>
    </dgm:pt>
    <dgm:pt modelId="{095D738A-DC2D-4A74-8299-AEBFE9599EDA}">
      <dgm:prSet/>
      <dgm:spPr/>
      <dgm:t>
        <a:bodyPr/>
        <a:lstStyle/>
        <a:p>
          <a:r>
            <a:rPr lang="en-US" dirty="0"/>
            <a:t>Giving clear detailed instructions and explaining rationale for  activities can increase motivation </a:t>
          </a:r>
        </a:p>
      </dgm:t>
    </dgm:pt>
    <dgm:pt modelId="{AD5B7DBD-A63D-485D-8E36-EA362FC13526}" type="parTrans" cxnId="{5A63EAFC-8745-4DEA-8A35-F67B77E9F41A}">
      <dgm:prSet/>
      <dgm:spPr/>
      <dgm:t>
        <a:bodyPr/>
        <a:lstStyle/>
        <a:p>
          <a:endParaRPr lang="en-US"/>
        </a:p>
      </dgm:t>
    </dgm:pt>
    <dgm:pt modelId="{1D3E942D-D0AC-40EA-AB81-C2E1597B3F69}" type="sibTrans" cxnId="{5A63EAFC-8745-4DEA-8A35-F67B77E9F41A}">
      <dgm:prSet phldrT="3" phldr="0"/>
      <dgm:spPr/>
      <dgm:t>
        <a:bodyPr/>
        <a:lstStyle/>
        <a:p>
          <a:r>
            <a:rPr lang="en-US"/>
            <a:t>3</a:t>
          </a:r>
        </a:p>
      </dgm:t>
    </dgm:pt>
    <dgm:pt modelId="{84435295-DADD-4C0D-A6E6-9B31C58D03FB}">
      <dgm:prSet/>
      <dgm:spPr/>
      <dgm:t>
        <a:bodyPr/>
        <a:lstStyle/>
        <a:p>
          <a:r>
            <a:rPr lang="en-US" dirty="0" err="1"/>
            <a:t>Recognising</a:t>
          </a:r>
          <a:r>
            <a:rPr lang="en-US" dirty="0"/>
            <a:t> autistic strengths e.g.  hyperfocus/flow, </a:t>
          </a:r>
          <a:r>
            <a:rPr lang="en-US" dirty="0" err="1"/>
            <a:t>monotropism</a:t>
          </a:r>
          <a:r>
            <a:rPr lang="en-US" dirty="0"/>
            <a:t>, justice orientation, attention to detail</a:t>
          </a:r>
        </a:p>
      </dgm:t>
    </dgm:pt>
    <dgm:pt modelId="{88838CDC-E4F6-4E98-ABBF-E28BC9AEB9F3}" type="parTrans" cxnId="{C5E85865-9B4C-4E39-8B15-1132E6CB47B2}">
      <dgm:prSet/>
      <dgm:spPr/>
      <dgm:t>
        <a:bodyPr/>
        <a:lstStyle/>
        <a:p>
          <a:endParaRPr lang="en-US"/>
        </a:p>
      </dgm:t>
    </dgm:pt>
    <dgm:pt modelId="{D9E21548-74B1-4C51-8517-E8442D0B7867}" type="sibTrans" cxnId="{C5E85865-9B4C-4E39-8B15-1132E6CB47B2}">
      <dgm:prSet phldrT="4" phldr="0"/>
      <dgm:spPr/>
      <dgm:t>
        <a:bodyPr/>
        <a:lstStyle/>
        <a:p>
          <a:r>
            <a:rPr lang="en-US"/>
            <a:t>4</a:t>
          </a:r>
        </a:p>
      </dgm:t>
    </dgm:pt>
    <dgm:pt modelId="{3DD3ED7A-E504-4B1E-AD20-9828489A4FCA}">
      <dgm:prSet/>
      <dgm:spPr/>
      <dgm:t>
        <a:bodyPr/>
        <a:lstStyle/>
        <a:p>
          <a:r>
            <a:rPr lang="en-IE" dirty="0"/>
            <a:t>Learning </a:t>
          </a:r>
          <a:r>
            <a:rPr lang="en-US" dirty="0"/>
            <a:t>should be scaffolded – breaking it down into manageable chunks </a:t>
          </a:r>
          <a:r>
            <a:rPr lang="en-IE" dirty="0"/>
            <a:t>but also allowing for more in-depth exploration </a:t>
          </a:r>
          <a:endParaRPr lang="en-US" dirty="0"/>
        </a:p>
      </dgm:t>
    </dgm:pt>
    <dgm:pt modelId="{794DDB18-4CE6-42CC-B5B1-97B922FFC248}" type="parTrans" cxnId="{69289731-9B6C-465A-80FD-0E812F5A2A8F}">
      <dgm:prSet/>
      <dgm:spPr/>
      <dgm:t>
        <a:bodyPr/>
        <a:lstStyle/>
        <a:p>
          <a:endParaRPr lang="en-US"/>
        </a:p>
      </dgm:t>
    </dgm:pt>
    <dgm:pt modelId="{2C3EC443-EBE7-4ECA-9F66-ACEAA71B12CA}" type="sibTrans" cxnId="{69289731-9B6C-465A-80FD-0E812F5A2A8F}">
      <dgm:prSet phldrT="5" phldr="0"/>
      <dgm:spPr/>
      <dgm:t>
        <a:bodyPr/>
        <a:lstStyle/>
        <a:p>
          <a:r>
            <a:rPr lang="en-US"/>
            <a:t>5</a:t>
          </a:r>
        </a:p>
      </dgm:t>
    </dgm:pt>
    <dgm:pt modelId="{FA1A680E-F476-40D5-BFBE-9524711CACB4}">
      <dgm:prSet/>
      <dgm:spPr/>
      <dgm:t>
        <a:bodyPr/>
        <a:lstStyle/>
        <a:p>
          <a:r>
            <a:rPr lang="en-IE" dirty="0"/>
            <a:t>Implementing regular feedback opportunities, offering assignment templates so that criteria are less abstract </a:t>
          </a:r>
          <a:endParaRPr lang="en-US" dirty="0"/>
        </a:p>
      </dgm:t>
    </dgm:pt>
    <dgm:pt modelId="{17C7DF74-D2FD-404F-B7D0-35563A1A1A48}" type="parTrans" cxnId="{A0047FFD-C757-40AE-8E09-31E5A921942C}">
      <dgm:prSet/>
      <dgm:spPr/>
      <dgm:t>
        <a:bodyPr/>
        <a:lstStyle/>
        <a:p>
          <a:endParaRPr lang="en-US"/>
        </a:p>
      </dgm:t>
    </dgm:pt>
    <dgm:pt modelId="{6BD27FA7-B91B-4491-9266-E9A96877EC3D}" type="sibTrans" cxnId="{A0047FFD-C757-40AE-8E09-31E5A921942C}">
      <dgm:prSet phldrT="6" phldr="0"/>
      <dgm:spPr/>
      <dgm:t>
        <a:bodyPr/>
        <a:lstStyle/>
        <a:p>
          <a:r>
            <a:rPr lang="en-US"/>
            <a:t>6</a:t>
          </a:r>
        </a:p>
      </dgm:t>
    </dgm:pt>
    <dgm:pt modelId="{7F9D8170-996A-4CCF-BCF1-3738E07FDB09}" type="pres">
      <dgm:prSet presAssocID="{C296F0DB-A7C0-4EA2-A652-070C2EF8E3A8}" presName="linearFlow" presStyleCnt="0">
        <dgm:presLayoutVars>
          <dgm:dir/>
          <dgm:animLvl val="lvl"/>
          <dgm:resizeHandles val="exact"/>
        </dgm:presLayoutVars>
      </dgm:prSet>
      <dgm:spPr/>
    </dgm:pt>
    <dgm:pt modelId="{12BBF7D3-51FE-4F0C-A9D1-573A6FE280F0}" type="pres">
      <dgm:prSet presAssocID="{FCEC21B3-F2A0-4AF8-AE25-8C3EC60C5561}" presName="compositeNode" presStyleCnt="0"/>
      <dgm:spPr/>
    </dgm:pt>
    <dgm:pt modelId="{4D9D47C1-DA53-4CE1-AAEC-6B54DC36CACD}" type="pres">
      <dgm:prSet presAssocID="{FCEC21B3-F2A0-4AF8-AE25-8C3EC60C5561}" presName="parTx" presStyleLbl="node1" presStyleIdx="0" presStyleCnt="0">
        <dgm:presLayoutVars>
          <dgm:chMax val="0"/>
          <dgm:chPref val="0"/>
          <dgm:bulletEnabled val="1"/>
        </dgm:presLayoutVars>
      </dgm:prSet>
      <dgm:spPr/>
    </dgm:pt>
    <dgm:pt modelId="{FAA3E6EF-FC7B-4BC1-8AAC-B60BDD83AF14}" type="pres">
      <dgm:prSet presAssocID="{FCEC21B3-F2A0-4AF8-AE25-8C3EC60C5561}" presName="parSh" presStyleCnt="0"/>
      <dgm:spPr/>
    </dgm:pt>
    <dgm:pt modelId="{57D9B2DB-3171-4E30-883E-9A854B6F3E32}" type="pres">
      <dgm:prSet presAssocID="{FCEC21B3-F2A0-4AF8-AE25-8C3EC60C5561}" presName="lineNode" presStyleLbl="alignAccFollowNode1" presStyleIdx="0" presStyleCnt="18"/>
      <dgm:spPr/>
    </dgm:pt>
    <dgm:pt modelId="{B72B31F3-4A45-46BB-A90C-8A04D807AC00}" type="pres">
      <dgm:prSet presAssocID="{FCEC21B3-F2A0-4AF8-AE25-8C3EC60C5561}" presName="lineArrowNode" presStyleLbl="alignAccFollowNode1" presStyleIdx="1" presStyleCnt="18"/>
      <dgm:spPr/>
    </dgm:pt>
    <dgm:pt modelId="{6FDBD9ED-BD21-4201-A9E1-C278EC18E40A}" type="pres">
      <dgm:prSet presAssocID="{0516D899-F1B9-48A6-A52E-85EA0E3D255C}" presName="sibTransNodeCircle" presStyleLbl="alignNode1" presStyleIdx="0" presStyleCnt="6">
        <dgm:presLayoutVars>
          <dgm:chMax val="0"/>
          <dgm:bulletEnabled/>
        </dgm:presLayoutVars>
      </dgm:prSet>
      <dgm:spPr/>
    </dgm:pt>
    <dgm:pt modelId="{3FAA0E44-808E-4734-BB85-87293DD1F32A}" type="pres">
      <dgm:prSet presAssocID="{0516D899-F1B9-48A6-A52E-85EA0E3D255C}" presName="spacerBetweenCircleAndCallout" presStyleCnt="0">
        <dgm:presLayoutVars/>
      </dgm:prSet>
      <dgm:spPr/>
    </dgm:pt>
    <dgm:pt modelId="{9DCDCE12-559E-446F-BF39-A5690561E428}" type="pres">
      <dgm:prSet presAssocID="{FCEC21B3-F2A0-4AF8-AE25-8C3EC60C5561}" presName="nodeText" presStyleLbl="alignAccFollowNode1" presStyleIdx="2" presStyleCnt="18" custLinFactNeighborX="-5209" custLinFactNeighborY="1048">
        <dgm:presLayoutVars>
          <dgm:bulletEnabled val="1"/>
        </dgm:presLayoutVars>
      </dgm:prSet>
      <dgm:spPr/>
    </dgm:pt>
    <dgm:pt modelId="{BFEA4E23-5B42-46BE-9FC7-7CDE468A5827}" type="pres">
      <dgm:prSet presAssocID="{0516D899-F1B9-48A6-A52E-85EA0E3D255C}" presName="sibTransComposite" presStyleCnt="0"/>
      <dgm:spPr/>
    </dgm:pt>
    <dgm:pt modelId="{B3AB41DA-6BD2-4172-B124-3C56167718D2}" type="pres">
      <dgm:prSet presAssocID="{F4BED6D2-A984-4BDA-AE6D-8DE7569E1B97}" presName="compositeNode" presStyleCnt="0"/>
      <dgm:spPr/>
    </dgm:pt>
    <dgm:pt modelId="{CEEFF449-8C33-4EC2-85FC-AEA551F8562E}" type="pres">
      <dgm:prSet presAssocID="{F4BED6D2-A984-4BDA-AE6D-8DE7569E1B97}" presName="parTx" presStyleLbl="node1" presStyleIdx="0" presStyleCnt="0">
        <dgm:presLayoutVars>
          <dgm:chMax val="0"/>
          <dgm:chPref val="0"/>
          <dgm:bulletEnabled val="1"/>
        </dgm:presLayoutVars>
      </dgm:prSet>
      <dgm:spPr/>
    </dgm:pt>
    <dgm:pt modelId="{35EE8B48-65F6-4719-97A6-CA748F3A1E35}" type="pres">
      <dgm:prSet presAssocID="{F4BED6D2-A984-4BDA-AE6D-8DE7569E1B97}" presName="parSh" presStyleCnt="0"/>
      <dgm:spPr/>
    </dgm:pt>
    <dgm:pt modelId="{722ECB38-8FC2-49A9-8C13-CF1F4FC38D03}" type="pres">
      <dgm:prSet presAssocID="{F4BED6D2-A984-4BDA-AE6D-8DE7569E1B97}" presName="lineNode" presStyleLbl="alignAccFollowNode1" presStyleIdx="3" presStyleCnt="18"/>
      <dgm:spPr/>
    </dgm:pt>
    <dgm:pt modelId="{8D2D2827-FEC3-4DE9-8AF0-80AD2447CEE6}" type="pres">
      <dgm:prSet presAssocID="{F4BED6D2-A984-4BDA-AE6D-8DE7569E1B97}" presName="lineArrowNode" presStyleLbl="alignAccFollowNode1" presStyleIdx="4" presStyleCnt="18"/>
      <dgm:spPr/>
    </dgm:pt>
    <dgm:pt modelId="{D21CCC5F-E6AD-4E5F-9E06-928C573F2574}" type="pres">
      <dgm:prSet presAssocID="{FF79EA63-ACBA-4899-8B02-21E7B59726AF}" presName="sibTransNodeCircle" presStyleLbl="alignNode1" presStyleIdx="1" presStyleCnt="6">
        <dgm:presLayoutVars>
          <dgm:chMax val="0"/>
          <dgm:bulletEnabled/>
        </dgm:presLayoutVars>
      </dgm:prSet>
      <dgm:spPr/>
    </dgm:pt>
    <dgm:pt modelId="{E9E1759C-B97C-4322-B96D-5C51C809A974}" type="pres">
      <dgm:prSet presAssocID="{FF79EA63-ACBA-4899-8B02-21E7B59726AF}" presName="spacerBetweenCircleAndCallout" presStyleCnt="0">
        <dgm:presLayoutVars/>
      </dgm:prSet>
      <dgm:spPr/>
    </dgm:pt>
    <dgm:pt modelId="{C010347D-3EB1-4BB2-BE05-355D2BA7F37F}" type="pres">
      <dgm:prSet presAssocID="{F4BED6D2-A984-4BDA-AE6D-8DE7569E1B97}" presName="nodeText" presStyleLbl="alignAccFollowNode1" presStyleIdx="5" presStyleCnt="18">
        <dgm:presLayoutVars>
          <dgm:bulletEnabled val="1"/>
        </dgm:presLayoutVars>
      </dgm:prSet>
      <dgm:spPr/>
    </dgm:pt>
    <dgm:pt modelId="{04E47DC6-085B-40A0-AE00-B0789C0486B4}" type="pres">
      <dgm:prSet presAssocID="{FF79EA63-ACBA-4899-8B02-21E7B59726AF}" presName="sibTransComposite" presStyleCnt="0"/>
      <dgm:spPr/>
    </dgm:pt>
    <dgm:pt modelId="{EDE6B95A-F3F0-4643-AF29-627A02BFF275}" type="pres">
      <dgm:prSet presAssocID="{095D738A-DC2D-4A74-8299-AEBFE9599EDA}" presName="compositeNode" presStyleCnt="0"/>
      <dgm:spPr/>
    </dgm:pt>
    <dgm:pt modelId="{A63E644F-CDE1-4DEC-9926-24268CA8DDEC}" type="pres">
      <dgm:prSet presAssocID="{095D738A-DC2D-4A74-8299-AEBFE9599EDA}" presName="parTx" presStyleLbl="node1" presStyleIdx="0" presStyleCnt="0">
        <dgm:presLayoutVars>
          <dgm:chMax val="0"/>
          <dgm:chPref val="0"/>
          <dgm:bulletEnabled val="1"/>
        </dgm:presLayoutVars>
      </dgm:prSet>
      <dgm:spPr/>
    </dgm:pt>
    <dgm:pt modelId="{B7B26E87-638C-4A4B-B374-2AA75D535C9A}" type="pres">
      <dgm:prSet presAssocID="{095D738A-DC2D-4A74-8299-AEBFE9599EDA}" presName="parSh" presStyleCnt="0"/>
      <dgm:spPr/>
    </dgm:pt>
    <dgm:pt modelId="{C1F8BEBE-C3D1-4228-98A9-82FF98A66CB6}" type="pres">
      <dgm:prSet presAssocID="{095D738A-DC2D-4A74-8299-AEBFE9599EDA}" presName="lineNode" presStyleLbl="alignAccFollowNode1" presStyleIdx="6" presStyleCnt="18"/>
      <dgm:spPr/>
    </dgm:pt>
    <dgm:pt modelId="{1D70EF82-E58B-4F6A-9722-FA2DECD8AE1E}" type="pres">
      <dgm:prSet presAssocID="{095D738A-DC2D-4A74-8299-AEBFE9599EDA}" presName="lineArrowNode" presStyleLbl="alignAccFollowNode1" presStyleIdx="7" presStyleCnt="18"/>
      <dgm:spPr/>
    </dgm:pt>
    <dgm:pt modelId="{0FB746DB-6DC1-4283-96F9-1DE6E19FFE48}" type="pres">
      <dgm:prSet presAssocID="{1D3E942D-D0AC-40EA-AB81-C2E1597B3F69}" presName="sibTransNodeCircle" presStyleLbl="alignNode1" presStyleIdx="2" presStyleCnt="6">
        <dgm:presLayoutVars>
          <dgm:chMax val="0"/>
          <dgm:bulletEnabled/>
        </dgm:presLayoutVars>
      </dgm:prSet>
      <dgm:spPr/>
    </dgm:pt>
    <dgm:pt modelId="{7892A2F9-B433-4AA2-8BA8-57D859F19677}" type="pres">
      <dgm:prSet presAssocID="{1D3E942D-D0AC-40EA-AB81-C2E1597B3F69}" presName="spacerBetweenCircleAndCallout" presStyleCnt="0">
        <dgm:presLayoutVars/>
      </dgm:prSet>
      <dgm:spPr/>
    </dgm:pt>
    <dgm:pt modelId="{00802B12-0C31-4516-A452-F2C0412D1297}" type="pres">
      <dgm:prSet presAssocID="{095D738A-DC2D-4A74-8299-AEBFE9599EDA}" presName="nodeText" presStyleLbl="alignAccFollowNode1" presStyleIdx="8" presStyleCnt="18">
        <dgm:presLayoutVars>
          <dgm:bulletEnabled val="1"/>
        </dgm:presLayoutVars>
      </dgm:prSet>
      <dgm:spPr/>
    </dgm:pt>
    <dgm:pt modelId="{E2F7582C-F126-47AF-8C90-8127AADF24D9}" type="pres">
      <dgm:prSet presAssocID="{1D3E942D-D0AC-40EA-AB81-C2E1597B3F69}" presName="sibTransComposite" presStyleCnt="0"/>
      <dgm:spPr/>
    </dgm:pt>
    <dgm:pt modelId="{80E7298F-17F1-499C-992C-88AEC83049B2}" type="pres">
      <dgm:prSet presAssocID="{84435295-DADD-4C0D-A6E6-9B31C58D03FB}" presName="compositeNode" presStyleCnt="0"/>
      <dgm:spPr/>
    </dgm:pt>
    <dgm:pt modelId="{B5C571FC-86B5-4D55-AD63-47F4B06944CE}" type="pres">
      <dgm:prSet presAssocID="{84435295-DADD-4C0D-A6E6-9B31C58D03FB}" presName="parTx" presStyleLbl="node1" presStyleIdx="0" presStyleCnt="0">
        <dgm:presLayoutVars>
          <dgm:chMax val="0"/>
          <dgm:chPref val="0"/>
          <dgm:bulletEnabled val="1"/>
        </dgm:presLayoutVars>
      </dgm:prSet>
      <dgm:spPr/>
    </dgm:pt>
    <dgm:pt modelId="{A3BE4022-8A6E-4F14-9D7B-37F2B8886476}" type="pres">
      <dgm:prSet presAssocID="{84435295-DADD-4C0D-A6E6-9B31C58D03FB}" presName="parSh" presStyleCnt="0"/>
      <dgm:spPr/>
    </dgm:pt>
    <dgm:pt modelId="{052B7D43-50B0-43FE-9C7E-E8C9D97DDEDB}" type="pres">
      <dgm:prSet presAssocID="{84435295-DADD-4C0D-A6E6-9B31C58D03FB}" presName="lineNode" presStyleLbl="alignAccFollowNode1" presStyleIdx="9" presStyleCnt="18"/>
      <dgm:spPr/>
    </dgm:pt>
    <dgm:pt modelId="{C552BDF2-F7FC-486B-B7CE-DA8C5783ECC4}" type="pres">
      <dgm:prSet presAssocID="{84435295-DADD-4C0D-A6E6-9B31C58D03FB}" presName="lineArrowNode" presStyleLbl="alignAccFollowNode1" presStyleIdx="10" presStyleCnt="18"/>
      <dgm:spPr/>
    </dgm:pt>
    <dgm:pt modelId="{64FC066F-7CD6-4705-884C-22A0B4136B07}" type="pres">
      <dgm:prSet presAssocID="{D9E21548-74B1-4C51-8517-E8442D0B7867}" presName="sibTransNodeCircle" presStyleLbl="alignNode1" presStyleIdx="3" presStyleCnt="6">
        <dgm:presLayoutVars>
          <dgm:chMax val="0"/>
          <dgm:bulletEnabled/>
        </dgm:presLayoutVars>
      </dgm:prSet>
      <dgm:spPr/>
    </dgm:pt>
    <dgm:pt modelId="{5AAB9FC3-EBD7-4E64-9037-5C3E99C4BFE8}" type="pres">
      <dgm:prSet presAssocID="{D9E21548-74B1-4C51-8517-E8442D0B7867}" presName="spacerBetweenCircleAndCallout" presStyleCnt="0">
        <dgm:presLayoutVars/>
      </dgm:prSet>
      <dgm:spPr/>
    </dgm:pt>
    <dgm:pt modelId="{9E6DFE6E-1D18-4422-B018-2F829C4D56FF}" type="pres">
      <dgm:prSet presAssocID="{84435295-DADD-4C0D-A6E6-9B31C58D03FB}" presName="nodeText" presStyleLbl="alignAccFollowNode1" presStyleIdx="11" presStyleCnt="18">
        <dgm:presLayoutVars>
          <dgm:bulletEnabled val="1"/>
        </dgm:presLayoutVars>
      </dgm:prSet>
      <dgm:spPr/>
    </dgm:pt>
    <dgm:pt modelId="{F55074ED-FF2D-4C94-85A5-B03FFF070854}" type="pres">
      <dgm:prSet presAssocID="{D9E21548-74B1-4C51-8517-E8442D0B7867}" presName="sibTransComposite" presStyleCnt="0"/>
      <dgm:spPr/>
    </dgm:pt>
    <dgm:pt modelId="{13B5C0D3-7191-4145-92DE-30B69B0E652C}" type="pres">
      <dgm:prSet presAssocID="{3DD3ED7A-E504-4B1E-AD20-9828489A4FCA}" presName="compositeNode" presStyleCnt="0"/>
      <dgm:spPr/>
    </dgm:pt>
    <dgm:pt modelId="{EA99931D-7874-49AD-AAE9-DD687E8A88A9}" type="pres">
      <dgm:prSet presAssocID="{3DD3ED7A-E504-4B1E-AD20-9828489A4FCA}" presName="parTx" presStyleLbl="node1" presStyleIdx="0" presStyleCnt="0">
        <dgm:presLayoutVars>
          <dgm:chMax val="0"/>
          <dgm:chPref val="0"/>
          <dgm:bulletEnabled val="1"/>
        </dgm:presLayoutVars>
      </dgm:prSet>
      <dgm:spPr/>
    </dgm:pt>
    <dgm:pt modelId="{C638B381-EC1B-4FCD-BF88-1EB1B89654F7}" type="pres">
      <dgm:prSet presAssocID="{3DD3ED7A-E504-4B1E-AD20-9828489A4FCA}" presName="parSh" presStyleCnt="0"/>
      <dgm:spPr/>
    </dgm:pt>
    <dgm:pt modelId="{6430D6BA-C206-432C-B290-1940494030D6}" type="pres">
      <dgm:prSet presAssocID="{3DD3ED7A-E504-4B1E-AD20-9828489A4FCA}" presName="lineNode" presStyleLbl="alignAccFollowNode1" presStyleIdx="12" presStyleCnt="18"/>
      <dgm:spPr/>
    </dgm:pt>
    <dgm:pt modelId="{7BB71EFA-B8EF-4EC5-ACF0-CEACC1FF0768}" type="pres">
      <dgm:prSet presAssocID="{3DD3ED7A-E504-4B1E-AD20-9828489A4FCA}" presName="lineArrowNode" presStyleLbl="alignAccFollowNode1" presStyleIdx="13" presStyleCnt="18"/>
      <dgm:spPr/>
    </dgm:pt>
    <dgm:pt modelId="{2C7294DF-1C3C-465F-B195-8440839C0FBC}" type="pres">
      <dgm:prSet presAssocID="{2C3EC443-EBE7-4ECA-9F66-ACEAA71B12CA}" presName="sibTransNodeCircle" presStyleLbl="alignNode1" presStyleIdx="4" presStyleCnt="6">
        <dgm:presLayoutVars>
          <dgm:chMax val="0"/>
          <dgm:bulletEnabled/>
        </dgm:presLayoutVars>
      </dgm:prSet>
      <dgm:spPr/>
    </dgm:pt>
    <dgm:pt modelId="{008B741E-E4BC-4277-86B5-46095B8E57ED}" type="pres">
      <dgm:prSet presAssocID="{2C3EC443-EBE7-4ECA-9F66-ACEAA71B12CA}" presName="spacerBetweenCircleAndCallout" presStyleCnt="0">
        <dgm:presLayoutVars/>
      </dgm:prSet>
      <dgm:spPr/>
    </dgm:pt>
    <dgm:pt modelId="{DF8D6ECD-C7FA-462A-A797-F3704AC7202C}" type="pres">
      <dgm:prSet presAssocID="{3DD3ED7A-E504-4B1E-AD20-9828489A4FCA}" presName="nodeText" presStyleLbl="alignAccFollowNode1" presStyleIdx="14" presStyleCnt="18">
        <dgm:presLayoutVars>
          <dgm:bulletEnabled val="1"/>
        </dgm:presLayoutVars>
      </dgm:prSet>
      <dgm:spPr/>
    </dgm:pt>
    <dgm:pt modelId="{EFA9AEF0-678E-43C7-86E4-1E321BEABD60}" type="pres">
      <dgm:prSet presAssocID="{2C3EC443-EBE7-4ECA-9F66-ACEAA71B12CA}" presName="sibTransComposite" presStyleCnt="0"/>
      <dgm:spPr/>
    </dgm:pt>
    <dgm:pt modelId="{A864A4F4-749D-47EC-BA2B-D346B191097C}" type="pres">
      <dgm:prSet presAssocID="{FA1A680E-F476-40D5-BFBE-9524711CACB4}" presName="compositeNode" presStyleCnt="0"/>
      <dgm:spPr/>
    </dgm:pt>
    <dgm:pt modelId="{FEB5A659-D5CE-413B-B7E3-FB5807FC9206}" type="pres">
      <dgm:prSet presAssocID="{FA1A680E-F476-40D5-BFBE-9524711CACB4}" presName="parTx" presStyleLbl="node1" presStyleIdx="0" presStyleCnt="0">
        <dgm:presLayoutVars>
          <dgm:chMax val="0"/>
          <dgm:chPref val="0"/>
          <dgm:bulletEnabled val="1"/>
        </dgm:presLayoutVars>
      </dgm:prSet>
      <dgm:spPr/>
    </dgm:pt>
    <dgm:pt modelId="{EC19D433-2D09-4F6D-8EFC-62B0E62DA179}" type="pres">
      <dgm:prSet presAssocID="{FA1A680E-F476-40D5-BFBE-9524711CACB4}" presName="parSh" presStyleCnt="0"/>
      <dgm:spPr/>
    </dgm:pt>
    <dgm:pt modelId="{C8CF39B4-DE72-4174-AC86-AB14C95C24D6}" type="pres">
      <dgm:prSet presAssocID="{FA1A680E-F476-40D5-BFBE-9524711CACB4}" presName="lineNode" presStyleLbl="alignAccFollowNode1" presStyleIdx="15" presStyleCnt="18"/>
      <dgm:spPr/>
    </dgm:pt>
    <dgm:pt modelId="{58AC0694-3C5A-4756-A29D-7E90FFBEC5E6}" type="pres">
      <dgm:prSet presAssocID="{FA1A680E-F476-40D5-BFBE-9524711CACB4}" presName="lineArrowNode" presStyleLbl="alignAccFollowNode1" presStyleIdx="16" presStyleCnt="18"/>
      <dgm:spPr/>
    </dgm:pt>
    <dgm:pt modelId="{9E62D342-8D51-4823-A07C-54830AD60520}" type="pres">
      <dgm:prSet presAssocID="{6BD27FA7-B91B-4491-9266-E9A96877EC3D}" presName="sibTransNodeCircle" presStyleLbl="alignNode1" presStyleIdx="5" presStyleCnt="6">
        <dgm:presLayoutVars>
          <dgm:chMax val="0"/>
          <dgm:bulletEnabled/>
        </dgm:presLayoutVars>
      </dgm:prSet>
      <dgm:spPr/>
    </dgm:pt>
    <dgm:pt modelId="{35704F4F-F287-4870-8F62-4549C2557F43}" type="pres">
      <dgm:prSet presAssocID="{6BD27FA7-B91B-4491-9266-E9A96877EC3D}" presName="spacerBetweenCircleAndCallout" presStyleCnt="0">
        <dgm:presLayoutVars/>
      </dgm:prSet>
      <dgm:spPr/>
    </dgm:pt>
    <dgm:pt modelId="{A54100A9-0661-4B78-9876-484109C6A3B8}" type="pres">
      <dgm:prSet presAssocID="{FA1A680E-F476-40D5-BFBE-9524711CACB4}" presName="nodeText" presStyleLbl="alignAccFollowNode1" presStyleIdx="17" presStyleCnt="18">
        <dgm:presLayoutVars>
          <dgm:bulletEnabled val="1"/>
        </dgm:presLayoutVars>
      </dgm:prSet>
      <dgm:spPr/>
    </dgm:pt>
  </dgm:ptLst>
  <dgm:cxnLst>
    <dgm:cxn modelId="{A506E000-59DA-4B62-BA6B-0449180CAF42}" type="presOf" srcId="{FA1A680E-F476-40D5-BFBE-9524711CACB4}" destId="{A54100A9-0661-4B78-9876-484109C6A3B8}" srcOrd="0" destOrd="0" presId="urn:microsoft.com/office/officeart/2016/7/layout/LinearArrowProcessNumbered"/>
    <dgm:cxn modelId="{69289731-9B6C-465A-80FD-0E812F5A2A8F}" srcId="{C296F0DB-A7C0-4EA2-A652-070C2EF8E3A8}" destId="{3DD3ED7A-E504-4B1E-AD20-9828489A4FCA}" srcOrd="4" destOrd="0" parTransId="{794DDB18-4CE6-42CC-B5B1-97B922FFC248}" sibTransId="{2C3EC443-EBE7-4ECA-9F66-ACEAA71B12CA}"/>
    <dgm:cxn modelId="{C5E85865-9B4C-4E39-8B15-1132E6CB47B2}" srcId="{C296F0DB-A7C0-4EA2-A652-070C2EF8E3A8}" destId="{84435295-DADD-4C0D-A6E6-9B31C58D03FB}" srcOrd="3" destOrd="0" parTransId="{88838CDC-E4F6-4E98-ABBF-E28BC9AEB9F3}" sibTransId="{D9E21548-74B1-4C51-8517-E8442D0B7867}"/>
    <dgm:cxn modelId="{0EA40146-7D02-4C68-854A-4BC1A0ABF71F}" type="presOf" srcId="{D9E21548-74B1-4C51-8517-E8442D0B7867}" destId="{64FC066F-7CD6-4705-884C-22A0B4136B07}" srcOrd="0" destOrd="0" presId="urn:microsoft.com/office/officeart/2016/7/layout/LinearArrowProcessNumbered"/>
    <dgm:cxn modelId="{D1C22868-F026-41EE-AC78-1B6EC5F94D4F}" type="presOf" srcId="{FF79EA63-ACBA-4899-8B02-21E7B59726AF}" destId="{D21CCC5F-E6AD-4E5F-9E06-928C573F2574}" srcOrd="0" destOrd="0" presId="urn:microsoft.com/office/officeart/2016/7/layout/LinearArrowProcessNumbered"/>
    <dgm:cxn modelId="{9F59CF6D-5CEC-4FC0-BDA0-7F3C04D02EBC}" type="presOf" srcId="{F4BED6D2-A984-4BDA-AE6D-8DE7569E1B97}" destId="{C010347D-3EB1-4BB2-BE05-355D2BA7F37F}" srcOrd="0" destOrd="0" presId="urn:microsoft.com/office/officeart/2016/7/layout/LinearArrowProcessNumbered"/>
    <dgm:cxn modelId="{D8F6316E-3272-4EA6-8EE4-7FE1AC1DEB51}" type="presOf" srcId="{6BD27FA7-B91B-4491-9266-E9A96877EC3D}" destId="{9E62D342-8D51-4823-A07C-54830AD60520}" srcOrd="0" destOrd="0" presId="urn:microsoft.com/office/officeart/2016/7/layout/LinearArrowProcessNumbered"/>
    <dgm:cxn modelId="{DF89CC55-4F0C-4360-BA43-730AF3166EEC}" srcId="{C296F0DB-A7C0-4EA2-A652-070C2EF8E3A8}" destId="{FCEC21B3-F2A0-4AF8-AE25-8C3EC60C5561}" srcOrd="0" destOrd="0" parTransId="{9DAAFC83-2F6F-42B0-850C-49CDC38A2627}" sibTransId="{0516D899-F1B9-48A6-A52E-85EA0E3D255C}"/>
    <dgm:cxn modelId="{ED326788-A68E-44AB-99B1-79BD695C00D7}" type="presOf" srcId="{84435295-DADD-4C0D-A6E6-9B31C58D03FB}" destId="{9E6DFE6E-1D18-4422-B018-2F829C4D56FF}" srcOrd="0" destOrd="0" presId="urn:microsoft.com/office/officeart/2016/7/layout/LinearArrowProcessNumbered"/>
    <dgm:cxn modelId="{E54D5098-7ED3-431B-9DB6-364ECF34BE04}" srcId="{C296F0DB-A7C0-4EA2-A652-070C2EF8E3A8}" destId="{F4BED6D2-A984-4BDA-AE6D-8DE7569E1B97}" srcOrd="1" destOrd="0" parTransId="{2DB3C301-3870-48EC-BD94-E80A1232AEE5}" sibTransId="{FF79EA63-ACBA-4899-8B02-21E7B59726AF}"/>
    <dgm:cxn modelId="{5EE5839F-D765-4BB4-A914-D6225A6E8842}" type="presOf" srcId="{1D3E942D-D0AC-40EA-AB81-C2E1597B3F69}" destId="{0FB746DB-6DC1-4283-96F9-1DE6E19FFE48}" srcOrd="0" destOrd="0" presId="urn:microsoft.com/office/officeart/2016/7/layout/LinearArrowProcessNumbered"/>
    <dgm:cxn modelId="{F5492EA2-3508-4D74-ACEC-314F30826055}" type="presOf" srcId="{3DD3ED7A-E504-4B1E-AD20-9828489A4FCA}" destId="{DF8D6ECD-C7FA-462A-A797-F3704AC7202C}" srcOrd="0" destOrd="0" presId="urn:microsoft.com/office/officeart/2016/7/layout/LinearArrowProcessNumbered"/>
    <dgm:cxn modelId="{059BF8B0-A28F-48C3-B2F9-43401D6B5846}" type="presOf" srcId="{C296F0DB-A7C0-4EA2-A652-070C2EF8E3A8}" destId="{7F9D8170-996A-4CCF-BCF1-3738E07FDB09}" srcOrd="0" destOrd="0" presId="urn:microsoft.com/office/officeart/2016/7/layout/LinearArrowProcessNumbered"/>
    <dgm:cxn modelId="{6C7381B4-BA2E-42D6-9B55-A6596236E5AB}" type="presOf" srcId="{0516D899-F1B9-48A6-A52E-85EA0E3D255C}" destId="{6FDBD9ED-BD21-4201-A9E1-C278EC18E40A}" srcOrd="0" destOrd="0" presId="urn:microsoft.com/office/officeart/2016/7/layout/LinearArrowProcessNumbered"/>
    <dgm:cxn modelId="{278C47B9-302E-4D0B-A9EC-A5B119D6E117}" type="presOf" srcId="{FCEC21B3-F2A0-4AF8-AE25-8C3EC60C5561}" destId="{9DCDCE12-559E-446F-BF39-A5690561E428}" srcOrd="0" destOrd="0" presId="urn:microsoft.com/office/officeart/2016/7/layout/LinearArrowProcessNumbered"/>
    <dgm:cxn modelId="{F480FAC1-6F8B-4021-8241-3F828737EF64}" type="presOf" srcId="{2C3EC443-EBE7-4ECA-9F66-ACEAA71B12CA}" destId="{2C7294DF-1C3C-465F-B195-8440839C0FBC}" srcOrd="0" destOrd="0" presId="urn:microsoft.com/office/officeart/2016/7/layout/LinearArrowProcessNumbered"/>
    <dgm:cxn modelId="{F87921EE-6D7B-4970-96C2-1FB2894EE1F4}" type="presOf" srcId="{095D738A-DC2D-4A74-8299-AEBFE9599EDA}" destId="{00802B12-0C31-4516-A452-F2C0412D1297}" srcOrd="0" destOrd="0" presId="urn:microsoft.com/office/officeart/2016/7/layout/LinearArrowProcessNumbered"/>
    <dgm:cxn modelId="{5A63EAFC-8745-4DEA-8A35-F67B77E9F41A}" srcId="{C296F0DB-A7C0-4EA2-A652-070C2EF8E3A8}" destId="{095D738A-DC2D-4A74-8299-AEBFE9599EDA}" srcOrd="2" destOrd="0" parTransId="{AD5B7DBD-A63D-485D-8E36-EA362FC13526}" sibTransId="{1D3E942D-D0AC-40EA-AB81-C2E1597B3F69}"/>
    <dgm:cxn modelId="{A0047FFD-C757-40AE-8E09-31E5A921942C}" srcId="{C296F0DB-A7C0-4EA2-A652-070C2EF8E3A8}" destId="{FA1A680E-F476-40D5-BFBE-9524711CACB4}" srcOrd="5" destOrd="0" parTransId="{17C7DF74-D2FD-404F-B7D0-35563A1A1A48}" sibTransId="{6BD27FA7-B91B-4491-9266-E9A96877EC3D}"/>
    <dgm:cxn modelId="{45F5596E-75A1-4C3E-A589-AF0A73B08AC9}" type="presParOf" srcId="{7F9D8170-996A-4CCF-BCF1-3738E07FDB09}" destId="{12BBF7D3-51FE-4F0C-A9D1-573A6FE280F0}" srcOrd="0" destOrd="0" presId="urn:microsoft.com/office/officeart/2016/7/layout/LinearArrowProcessNumbered"/>
    <dgm:cxn modelId="{1319BF57-39B9-43DE-AD72-1CF1C9E63C4F}" type="presParOf" srcId="{12BBF7D3-51FE-4F0C-A9D1-573A6FE280F0}" destId="{4D9D47C1-DA53-4CE1-AAEC-6B54DC36CACD}" srcOrd="0" destOrd="0" presId="urn:microsoft.com/office/officeart/2016/7/layout/LinearArrowProcessNumbered"/>
    <dgm:cxn modelId="{219B68E9-5B29-4003-8CD5-9C7402FDAC49}" type="presParOf" srcId="{12BBF7D3-51FE-4F0C-A9D1-573A6FE280F0}" destId="{FAA3E6EF-FC7B-4BC1-8AAC-B60BDD83AF14}" srcOrd="1" destOrd="0" presId="urn:microsoft.com/office/officeart/2016/7/layout/LinearArrowProcessNumbered"/>
    <dgm:cxn modelId="{914E03C9-119B-43D4-BD5B-0B4B86393FE8}" type="presParOf" srcId="{FAA3E6EF-FC7B-4BC1-8AAC-B60BDD83AF14}" destId="{57D9B2DB-3171-4E30-883E-9A854B6F3E32}" srcOrd="0" destOrd="0" presId="urn:microsoft.com/office/officeart/2016/7/layout/LinearArrowProcessNumbered"/>
    <dgm:cxn modelId="{F293BBFD-104E-4D66-A136-DC98B1507B79}" type="presParOf" srcId="{FAA3E6EF-FC7B-4BC1-8AAC-B60BDD83AF14}" destId="{B72B31F3-4A45-46BB-A90C-8A04D807AC00}" srcOrd="1" destOrd="0" presId="urn:microsoft.com/office/officeart/2016/7/layout/LinearArrowProcessNumbered"/>
    <dgm:cxn modelId="{FD8A5C15-53DE-4E29-A945-56DCD89F65D4}" type="presParOf" srcId="{FAA3E6EF-FC7B-4BC1-8AAC-B60BDD83AF14}" destId="{6FDBD9ED-BD21-4201-A9E1-C278EC18E40A}" srcOrd="2" destOrd="0" presId="urn:microsoft.com/office/officeart/2016/7/layout/LinearArrowProcessNumbered"/>
    <dgm:cxn modelId="{F0109E98-68D8-487D-8AFA-DF05B2E8CB5D}" type="presParOf" srcId="{FAA3E6EF-FC7B-4BC1-8AAC-B60BDD83AF14}" destId="{3FAA0E44-808E-4734-BB85-87293DD1F32A}" srcOrd="3" destOrd="0" presId="urn:microsoft.com/office/officeart/2016/7/layout/LinearArrowProcessNumbered"/>
    <dgm:cxn modelId="{78AE816E-C16F-4041-AE11-AE99E129CC32}" type="presParOf" srcId="{12BBF7D3-51FE-4F0C-A9D1-573A6FE280F0}" destId="{9DCDCE12-559E-446F-BF39-A5690561E428}" srcOrd="2" destOrd="0" presId="urn:microsoft.com/office/officeart/2016/7/layout/LinearArrowProcessNumbered"/>
    <dgm:cxn modelId="{39AAE2CF-A80B-41D9-AD1B-CBB136785DD3}" type="presParOf" srcId="{7F9D8170-996A-4CCF-BCF1-3738E07FDB09}" destId="{BFEA4E23-5B42-46BE-9FC7-7CDE468A5827}" srcOrd="1" destOrd="0" presId="urn:microsoft.com/office/officeart/2016/7/layout/LinearArrowProcessNumbered"/>
    <dgm:cxn modelId="{F60A492E-C39B-4A81-9DFF-9255D8AA1956}" type="presParOf" srcId="{7F9D8170-996A-4CCF-BCF1-3738E07FDB09}" destId="{B3AB41DA-6BD2-4172-B124-3C56167718D2}" srcOrd="2" destOrd="0" presId="urn:microsoft.com/office/officeart/2016/7/layout/LinearArrowProcessNumbered"/>
    <dgm:cxn modelId="{148393A4-B12D-43A7-9B5B-78201E126675}" type="presParOf" srcId="{B3AB41DA-6BD2-4172-B124-3C56167718D2}" destId="{CEEFF449-8C33-4EC2-85FC-AEA551F8562E}" srcOrd="0" destOrd="0" presId="urn:microsoft.com/office/officeart/2016/7/layout/LinearArrowProcessNumbered"/>
    <dgm:cxn modelId="{D548A8F8-D880-4075-B4D2-2D7E8389F6EA}" type="presParOf" srcId="{B3AB41DA-6BD2-4172-B124-3C56167718D2}" destId="{35EE8B48-65F6-4719-97A6-CA748F3A1E35}" srcOrd="1" destOrd="0" presId="urn:microsoft.com/office/officeart/2016/7/layout/LinearArrowProcessNumbered"/>
    <dgm:cxn modelId="{F8232EF1-133C-4C8E-BBA9-072F02AF2668}" type="presParOf" srcId="{35EE8B48-65F6-4719-97A6-CA748F3A1E35}" destId="{722ECB38-8FC2-49A9-8C13-CF1F4FC38D03}" srcOrd="0" destOrd="0" presId="urn:microsoft.com/office/officeart/2016/7/layout/LinearArrowProcessNumbered"/>
    <dgm:cxn modelId="{79ACD084-84CD-497A-BD81-E1BDE74C5E34}" type="presParOf" srcId="{35EE8B48-65F6-4719-97A6-CA748F3A1E35}" destId="{8D2D2827-FEC3-4DE9-8AF0-80AD2447CEE6}" srcOrd="1" destOrd="0" presId="urn:microsoft.com/office/officeart/2016/7/layout/LinearArrowProcessNumbered"/>
    <dgm:cxn modelId="{1F938FB0-7984-4362-8BC6-197CDB7D6199}" type="presParOf" srcId="{35EE8B48-65F6-4719-97A6-CA748F3A1E35}" destId="{D21CCC5F-E6AD-4E5F-9E06-928C573F2574}" srcOrd="2" destOrd="0" presId="urn:microsoft.com/office/officeart/2016/7/layout/LinearArrowProcessNumbered"/>
    <dgm:cxn modelId="{4FA6FA49-5201-4D38-8CD1-6D8AC2186889}" type="presParOf" srcId="{35EE8B48-65F6-4719-97A6-CA748F3A1E35}" destId="{E9E1759C-B97C-4322-B96D-5C51C809A974}" srcOrd="3" destOrd="0" presId="urn:microsoft.com/office/officeart/2016/7/layout/LinearArrowProcessNumbered"/>
    <dgm:cxn modelId="{319571F7-9EDA-474A-B47C-601F21D99A29}" type="presParOf" srcId="{B3AB41DA-6BD2-4172-B124-3C56167718D2}" destId="{C010347D-3EB1-4BB2-BE05-355D2BA7F37F}" srcOrd="2" destOrd="0" presId="urn:microsoft.com/office/officeart/2016/7/layout/LinearArrowProcessNumbered"/>
    <dgm:cxn modelId="{BBCDD618-FB06-4D8D-9555-271BDFAAB3E6}" type="presParOf" srcId="{7F9D8170-996A-4CCF-BCF1-3738E07FDB09}" destId="{04E47DC6-085B-40A0-AE00-B0789C0486B4}" srcOrd="3" destOrd="0" presId="urn:microsoft.com/office/officeart/2016/7/layout/LinearArrowProcessNumbered"/>
    <dgm:cxn modelId="{B815BC0D-8DE5-4938-9E79-242B609F91DC}" type="presParOf" srcId="{7F9D8170-996A-4CCF-BCF1-3738E07FDB09}" destId="{EDE6B95A-F3F0-4643-AF29-627A02BFF275}" srcOrd="4" destOrd="0" presId="urn:microsoft.com/office/officeart/2016/7/layout/LinearArrowProcessNumbered"/>
    <dgm:cxn modelId="{5E54CD1C-B53D-437E-87F6-D5A07FD43291}" type="presParOf" srcId="{EDE6B95A-F3F0-4643-AF29-627A02BFF275}" destId="{A63E644F-CDE1-4DEC-9926-24268CA8DDEC}" srcOrd="0" destOrd="0" presId="urn:microsoft.com/office/officeart/2016/7/layout/LinearArrowProcessNumbered"/>
    <dgm:cxn modelId="{93A0E590-7B79-439B-8423-A9DD26E750D8}" type="presParOf" srcId="{EDE6B95A-F3F0-4643-AF29-627A02BFF275}" destId="{B7B26E87-638C-4A4B-B374-2AA75D535C9A}" srcOrd="1" destOrd="0" presId="urn:microsoft.com/office/officeart/2016/7/layout/LinearArrowProcessNumbered"/>
    <dgm:cxn modelId="{F377A73A-7E7A-418C-8B15-9F29B967C9A7}" type="presParOf" srcId="{B7B26E87-638C-4A4B-B374-2AA75D535C9A}" destId="{C1F8BEBE-C3D1-4228-98A9-82FF98A66CB6}" srcOrd="0" destOrd="0" presId="urn:microsoft.com/office/officeart/2016/7/layout/LinearArrowProcessNumbered"/>
    <dgm:cxn modelId="{18B16506-3431-4CCC-B055-9EBF811EF19A}" type="presParOf" srcId="{B7B26E87-638C-4A4B-B374-2AA75D535C9A}" destId="{1D70EF82-E58B-4F6A-9722-FA2DECD8AE1E}" srcOrd="1" destOrd="0" presId="urn:microsoft.com/office/officeart/2016/7/layout/LinearArrowProcessNumbered"/>
    <dgm:cxn modelId="{7E8B1DBC-BA8F-44D7-A4ED-219D2F9556B3}" type="presParOf" srcId="{B7B26E87-638C-4A4B-B374-2AA75D535C9A}" destId="{0FB746DB-6DC1-4283-96F9-1DE6E19FFE48}" srcOrd="2" destOrd="0" presId="urn:microsoft.com/office/officeart/2016/7/layout/LinearArrowProcessNumbered"/>
    <dgm:cxn modelId="{DC060187-D07F-44EA-8C62-B55713532517}" type="presParOf" srcId="{B7B26E87-638C-4A4B-B374-2AA75D535C9A}" destId="{7892A2F9-B433-4AA2-8BA8-57D859F19677}" srcOrd="3" destOrd="0" presId="urn:microsoft.com/office/officeart/2016/7/layout/LinearArrowProcessNumbered"/>
    <dgm:cxn modelId="{B56FBDE8-4006-4219-856B-61D9D2804D81}" type="presParOf" srcId="{EDE6B95A-F3F0-4643-AF29-627A02BFF275}" destId="{00802B12-0C31-4516-A452-F2C0412D1297}" srcOrd="2" destOrd="0" presId="urn:microsoft.com/office/officeart/2016/7/layout/LinearArrowProcessNumbered"/>
    <dgm:cxn modelId="{27314177-4D0E-4A57-A243-D956AF7FB2EE}" type="presParOf" srcId="{7F9D8170-996A-4CCF-BCF1-3738E07FDB09}" destId="{E2F7582C-F126-47AF-8C90-8127AADF24D9}" srcOrd="5" destOrd="0" presId="urn:microsoft.com/office/officeart/2016/7/layout/LinearArrowProcessNumbered"/>
    <dgm:cxn modelId="{B00B2745-9E06-496D-A40A-C2A25D8391CC}" type="presParOf" srcId="{7F9D8170-996A-4CCF-BCF1-3738E07FDB09}" destId="{80E7298F-17F1-499C-992C-88AEC83049B2}" srcOrd="6" destOrd="0" presId="urn:microsoft.com/office/officeart/2016/7/layout/LinearArrowProcessNumbered"/>
    <dgm:cxn modelId="{784B09FC-12DE-4593-B96A-7F80D058A5E0}" type="presParOf" srcId="{80E7298F-17F1-499C-992C-88AEC83049B2}" destId="{B5C571FC-86B5-4D55-AD63-47F4B06944CE}" srcOrd="0" destOrd="0" presId="urn:microsoft.com/office/officeart/2016/7/layout/LinearArrowProcessNumbered"/>
    <dgm:cxn modelId="{729DFB2F-DE8B-4CAC-80A1-885868367259}" type="presParOf" srcId="{80E7298F-17F1-499C-992C-88AEC83049B2}" destId="{A3BE4022-8A6E-4F14-9D7B-37F2B8886476}" srcOrd="1" destOrd="0" presId="urn:microsoft.com/office/officeart/2016/7/layout/LinearArrowProcessNumbered"/>
    <dgm:cxn modelId="{EA6FEAE0-6A45-456F-B799-A08873A755D5}" type="presParOf" srcId="{A3BE4022-8A6E-4F14-9D7B-37F2B8886476}" destId="{052B7D43-50B0-43FE-9C7E-E8C9D97DDEDB}" srcOrd="0" destOrd="0" presId="urn:microsoft.com/office/officeart/2016/7/layout/LinearArrowProcessNumbered"/>
    <dgm:cxn modelId="{5DD00CC6-5D2C-457C-B1F0-BEBA32465105}" type="presParOf" srcId="{A3BE4022-8A6E-4F14-9D7B-37F2B8886476}" destId="{C552BDF2-F7FC-486B-B7CE-DA8C5783ECC4}" srcOrd="1" destOrd="0" presId="urn:microsoft.com/office/officeart/2016/7/layout/LinearArrowProcessNumbered"/>
    <dgm:cxn modelId="{F5E85B11-C0A7-446D-9648-B5483D26CAB5}" type="presParOf" srcId="{A3BE4022-8A6E-4F14-9D7B-37F2B8886476}" destId="{64FC066F-7CD6-4705-884C-22A0B4136B07}" srcOrd="2" destOrd="0" presId="urn:microsoft.com/office/officeart/2016/7/layout/LinearArrowProcessNumbered"/>
    <dgm:cxn modelId="{258711B2-20D9-451B-B587-B4E29DD21229}" type="presParOf" srcId="{A3BE4022-8A6E-4F14-9D7B-37F2B8886476}" destId="{5AAB9FC3-EBD7-4E64-9037-5C3E99C4BFE8}" srcOrd="3" destOrd="0" presId="urn:microsoft.com/office/officeart/2016/7/layout/LinearArrowProcessNumbered"/>
    <dgm:cxn modelId="{106E66DE-BDCB-4FE1-BC3D-F5C929F85A10}" type="presParOf" srcId="{80E7298F-17F1-499C-992C-88AEC83049B2}" destId="{9E6DFE6E-1D18-4422-B018-2F829C4D56FF}" srcOrd="2" destOrd="0" presId="urn:microsoft.com/office/officeart/2016/7/layout/LinearArrowProcessNumbered"/>
    <dgm:cxn modelId="{BAECB95C-6408-4BF5-95F9-3CE73E8863F4}" type="presParOf" srcId="{7F9D8170-996A-4CCF-BCF1-3738E07FDB09}" destId="{F55074ED-FF2D-4C94-85A5-B03FFF070854}" srcOrd="7" destOrd="0" presId="urn:microsoft.com/office/officeart/2016/7/layout/LinearArrowProcessNumbered"/>
    <dgm:cxn modelId="{0CB97CB9-7249-480E-B09D-F369EADB1E35}" type="presParOf" srcId="{7F9D8170-996A-4CCF-BCF1-3738E07FDB09}" destId="{13B5C0D3-7191-4145-92DE-30B69B0E652C}" srcOrd="8" destOrd="0" presId="urn:microsoft.com/office/officeart/2016/7/layout/LinearArrowProcessNumbered"/>
    <dgm:cxn modelId="{50C45E14-080F-47D1-9CF6-F46CDDB16153}" type="presParOf" srcId="{13B5C0D3-7191-4145-92DE-30B69B0E652C}" destId="{EA99931D-7874-49AD-AAE9-DD687E8A88A9}" srcOrd="0" destOrd="0" presId="urn:microsoft.com/office/officeart/2016/7/layout/LinearArrowProcessNumbered"/>
    <dgm:cxn modelId="{989311FC-CE8C-4942-9104-64CF2510D5F0}" type="presParOf" srcId="{13B5C0D3-7191-4145-92DE-30B69B0E652C}" destId="{C638B381-EC1B-4FCD-BF88-1EB1B89654F7}" srcOrd="1" destOrd="0" presId="urn:microsoft.com/office/officeart/2016/7/layout/LinearArrowProcessNumbered"/>
    <dgm:cxn modelId="{8DC205D7-2DCF-4316-8844-B142E76EAA5E}" type="presParOf" srcId="{C638B381-EC1B-4FCD-BF88-1EB1B89654F7}" destId="{6430D6BA-C206-432C-B290-1940494030D6}" srcOrd="0" destOrd="0" presId="urn:microsoft.com/office/officeart/2016/7/layout/LinearArrowProcessNumbered"/>
    <dgm:cxn modelId="{A438C683-5CE2-4AC6-9A7E-73CBB8FB264C}" type="presParOf" srcId="{C638B381-EC1B-4FCD-BF88-1EB1B89654F7}" destId="{7BB71EFA-B8EF-4EC5-ACF0-CEACC1FF0768}" srcOrd="1" destOrd="0" presId="urn:microsoft.com/office/officeart/2016/7/layout/LinearArrowProcessNumbered"/>
    <dgm:cxn modelId="{96BBEEA1-DB6C-4084-8ABA-DB0A9BC05F7E}" type="presParOf" srcId="{C638B381-EC1B-4FCD-BF88-1EB1B89654F7}" destId="{2C7294DF-1C3C-465F-B195-8440839C0FBC}" srcOrd="2" destOrd="0" presId="urn:microsoft.com/office/officeart/2016/7/layout/LinearArrowProcessNumbered"/>
    <dgm:cxn modelId="{3AD5A923-A726-4898-9A2C-D1DF68115C33}" type="presParOf" srcId="{C638B381-EC1B-4FCD-BF88-1EB1B89654F7}" destId="{008B741E-E4BC-4277-86B5-46095B8E57ED}" srcOrd="3" destOrd="0" presId="urn:microsoft.com/office/officeart/2016/7/layout/LinearArrowProcessNumbered"/>
    <dgm:cxn modelId="{1D6F3A25-A55C-4385-AFD3-5400CE2FC45F}" type="presParOf" srcId="{13B5C0D3-7191-4145-92DE-30B69B0E652C}" destId="{DF8D6ECD-C7FA-462A-A797-F3704AC7202C}" srcOrd="2" destOrd="0" presId="urn:microsoft.com/office/officeart/2016/7/layout/LinearArrowProcessNumbered"/>
    <dgm:cxn modelId="{BC048C68-DA8F-4942-8F3C-436675BEF358}" type="presParOf" srcId="{7F9D8170-996A-4CCF-BCF1-3738E07FDB09}" destId="{EFA9AEF0-678E-43C7-86E4-1E321BEABD60}" srcOrd="9" destOrd="0" presId="urn:microsoft.com/office/officeart/2016/7/layout/LinearArrowProcessNumbered"/>
    <dgm:cxn modelId="{3CBED90A-3FD1-4FD3-B069-D943DE4EDBAD}" type="presParOf" srcId="{7F9D8170-996A-4CCF-BCF1-3738E07FDB09}" destId="{A864A4F4-749D-47EC-BA2B-D346B191097C}" srcOrd="10" destOrd="0" presId="urn:microsoft.com/office/officeart/2016/7/layout/LinearArrowProcessNumbered"/>
    <dgm:cxn modelId="{F2D84588-70C0-4253-ADA3-06BC7328FAC1}" type="presParOf" srcId="{A864A4F4-749D-47EC-BA2B-D346B191097C}" destId="{FEB5A659-D5CE-413B-B7E3-FB5807FC9206}" srcOrd="0" destOrd="0" presId="urn:microsoft.com/office/officeart/2016/7/layout/LinearArrowProcessNumbered"/>
    <dgm:cxn modelId="{1364FEDE-68D0-4044-BD72-2610CFDA8328}" type="presParOf" srcId="{A864A4F4-749D-47EC-BA2B-D346B191097C}" destId="{EC19D433-2D09-4F6D-8EFC-62B0E62DA179}" srcOrd="1" destOrd="0" presId="urn:microsoft.com/office/officeart/2016/7/layout/LinearArrowProcessNumbered"/>
    <dgm:cxn modelId="{D75137D8-AC7E-421A-AB14-0C7CB9168A1D}" type="presParOf" srcId="{EC19D433-2D09-4F6D-8EFC-62B0E62DA179}" destId="{C8CF39B4-DE72-4174-AC86-AB14C95C24D6}" srcOrd="0" destOrd="0" presId="urn:microsoft.com/office/officeart/2016/7/layout/LinearArrowProcessNumbered"/>
    <dgm:cxn modelId="{4A7F9129-FF78-4F3C-9A5D-8119A14B30C9}" type="presParOf" srcId="{EC19D433-2D09-4F6D-8EFC-62B0E62DA179}" destId="{58AC0694-3C5A-4756-A29D-7E90FFBEC5E6}" srcOrd="1" destOrd="0" presId="urn:microsoft.com/office/officeart/2016/7/layout/LinearArrowProcessNumbered"/>
    <dgm:cxn modelId="{9B831388-44F0-47FB-8CCB-3D12B4AF65AB}" type="presParOf" srcId="{EC19D433-2D09-4F6D-8EFC-62B0E62DA179}" destId="{9E62D342-8D51-4823-A07C-54830AD60520}" srcOrd="2" destOrd="0" presId="urn:microsoft.com/office/officeart/2016/7/layout/LinearArrowProcessNumbered"/>
    <dgm:cxn modelId="{79C5129A-72D7-4AE9-A7C0-C4DB252CA857}" type="presParOf" srcId="{EC19D433-2D09-4F6D-8EFC-62B0E62DA179}" destId="{35704F4F-F287-4870-8F62-4549C2557F43}" srcOrd="3" destOrd="0" presId="urn:microsoft.com/office/officeart/2016/7/layout/LinearArrowProcessNumbered"/>
    <dgm:cxn modelId="{D403DEA1-CEE6-4BC1-8069-FD6DAAA8C6CE}" type="presParOf" srcId="{A864A4F4-749D-47EC-BA2B-D346B191097C}" destId="{A54100A9-0661-4B78-9876-484109C6A3B8}" srcOrd="2" destOrd="0" presId="urn:microsoft.com/office/officeart/2016/7/layout/LinearArrow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9B02DAE-3B84-4544-A1A9-9A335026519A}"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7FB9145E-202B-4F5A-B8C6-A1C6FB011785}">
      <dgm:prSet/>
      <dgm:spPr/>
      <dgm:t>
        <a:bodyPr/>
        <a:lstStyle/>
        <a:p>
          <a:r>
            <a:rPr lang="en-IE"/>
            <a:t>Parallel play/body doubling</a:t>
          </a:r>
          <a:endParaRPr lang="en-US"/>
        </a:p>
      </dgm:t>
    </dgm:pt>
    <dgm:pt modelId="{373374D3-1D71-4ABB-8EA1-6C858BD10ECA}" type="parTrans" cxnId="{5F242431-FEEC-44CF-9709-B3F46AE29BF4}">
      <dgm:prSet/>
      <dgm:spPr/>
      <dgm:t>
        <a:bodyPr/>
        <a:lstStyle/>
        <a:p>
          <a:endParaRPr lang="en-US"/>
        </a:p>
      </dgm:t>
    </dgm:pt>
    <dgm:pt modelId="{5FFB29B7-75CC-426E-8409-27EBAB2813E7}" type="sibTrans" cxnId="{5F242431-FEEC-44CF-9709-B3F46AE29BF4}">
      <dgm:prSet/>
      <dgm:spPr/>
      <dgm:t>
        <a:bodyPr/>
        <a:lstStyle/>
        <a:p>
          <a:endParaRPr lang="en-US"/>
        </a:p>
      </dgm:t>
    </dgm:pt>
    <dgm:pt modelId="{5D3C114C-7243-4388-B3D3-43A852F2E03D}">
      <dgm:prSet/>
      <dgm:spPr/>
      <dgm:t>
        <a:bodyPr/>
        <a:lstStyle/>
        <a:p>
          <a:r>
            <a:rPr lang="en-IE"/>
            <a:t>Information sharing/info-dumping </a:t>
          </a:r>
          <a:endParaRPr lang="en-US"/>
        </a:p>
      </dgm:t>
    </dgm:pt>
    <dgm:pt modelId="{B685A7A6-41BE-4E4A-B2A4-7FE0DEC58E62}" type="parTrans" cxnId="{8D5EEA90-D6F2-4173-8DC7-A76E24A2FC17}">
      <dgm:prSet/>
      <dgm:spPr/>
      <dgm:t>
        <a:bodyPr/>
        <a:lstStyle/>
        <a:p>
          <a:endParaRPr lang="en-US"/>
        </a:p>
      </dgm:t>
    </dgm:pt>
    <dgm:pt modelId="{C057F68C-577D-4906-B834-EC1319F90564}" type="sibTrans" cxnId="{8D5EEA90-D6F2-4173-8DC7-A76E24A2FC17}">
      <dgm:prSet/>
      <dgm:spPr/>
      <dgm:t>
        <a:bodyPr/>
        <a:lstStyle/>
        <a:p>
          <a:endParaRPr lang="en-US"/>
        </a:p>
      </dgm:t>
    </dgm:pt>
    <dgm:pt modelId="{DC673344-C9E4-4B7A-890E-B5CBC022C338}">
      <dgm:prSet/>
      <dgm:spPr/>
      <dgm:t>
        <a:bodyPr/>
        <a:lstStyle/>
        <a:p>
          <a:r>
            <a:rPr lang="en-IE"/>
            <a:t>Autistic pebbling </a:t>
          </a:r>
          <a:endParaRPr lang="en-US"/>
        </a:p>
      </dgm:t>
    </dgm:pt>
    <dgm:pt modelId="{9E3A62E1-09F3-4D6F-B8B4-1376683704B7}" type="parTrans" cxnId="{957EB54A-34FE-4845-8EC1-DCB7B434C44B}">
      <dgm:prSet/>
      <dgm:spPr/>
      <dgm:t>
        <a:bodyPr/>
        <a:lstStyle/>
        <a:p>
          <a:endParaRPr lang="en-US"/>
        </a:p>
      </dgm:t>
    </dgm:pt>
    <dgm:pt modelId="{59D4CBE9-0B59-4B7C-80C5-0FD55F9E5EE3}" type="sibTrans" cxnId="{957EB54A-34FE-4845-8EC1-DCB7B434C44B}">
      <dgm:prSet/>
      <dgm:spPr/>
      <dgm:t>
        <a:bodyPr/>
        <a:lstStyle/>
        <a:p>
          <a:endParaRPr lang="en-US"/>
        </a:p>
      </dgm:t>
    </dgm:pt>
    <dgm:pt modelId="{11B48655-CC37-425E-AB2C-5EEB61DA6A03}" type="pres">
      <dgm:prSet presAssocID="{89B02DAE-3B84-4544-A1A9-9A335026519A}" presName="hierChild1" presStyleCnt="0">
        <dgm:presLayoutVars>
          <dgm:chPref val="1"/>
          <dgm:dir/>
          <dgm:animOne val="branch"/>
          <dgm:animLvl val="lvl"/>
          <dgm:resizeHandles/>
        </dgm:presLayoutVars>
      </dgm:prSet>
      <dgm:spPr/>
    </dgm:pt>
    <dgm:pt modelId="{C71F46B2-C879-4548-BE77-4A20143A1AC1}" type="pres">
      <dgm:prSet presAssocID="{7FB9145E-202B-4F5A-B8C6-A1C6FB011785}" presName="hierRoot1" presStyleCnt="0"/>
      <dgm:spPr/>
    </dgm:pt>
    <dgm:pt modelId="{6EDF7B8D-ADC2-4EF4-A53B-0CA8FD2AC9DD}" type="pres">
      <dgm:prSet presAssocID="{7FB9145E-202B-4F5A-B8C6-A1C6FB011785}" presName="composite" presStyleCnt="0"/>
      <dgm:spPr/>
    </dgm:pt>
    <dgm:pt modelId="{BB57418C-EBAB-42DA-B165-46546F4C0CE0}" type="pres">
      <dgm:prSet presAssocID="{7FB9145E-202B-4F5A-B8C6-A1C6FB011785}" presName="background" presStyleLbl="node0" presStyleIdx="0" presStyleCnt="3"/>
      <dgm:spPr/>
    </dgm:pt>
    <dgm:pt modelId="{54D4BE3D-258E-4DB0-852C-EEC9EA2DE3B0}" type="pres">
      <dgm:prSet presAssocID="{7FB9145E-202B-4F5A-B8C6-A1C6FB011785}" presName="text" presStyleLbl="fgAcc0" presStyleIdx="0" presStyleCnt="3">
        <dgm:presLayoutVars>
          <dgm:chPref val="3"/>
        </dgm:presLayoutVars>
      </dgm:prSet>
      <dgm:spPr/>
    </dgm:pt>
    <dgm:pt modelId="{65224B12-A6C8-4603-9197-46B61DE17A07}" type="pres">
      <dgm:prSet presAssocID="{7FB9145E-202B-4F5A-B8C6-A1C6FB011785}" presName="hierChild2" presStyleCnt="0"/>
      <dgm:spPr/>
    </dgm:pt>
    <dgm:pt modelId="{8B810D19-7E1B-4EAF-B403-F1A727919EEE}" type="pres">
      <dgm:prSet presAssocID="{5D3C114C-7243-4388-B3D3-43A852F2E03D}" presName="hierRoot1" presStyleCnt="0"/>
      <dgm:spPr/>
    </dgm:pt>
    <dgm:pt modelId="{8DB36D23-2D51-4104-82A6-D996CE9E8C70}" type="pres">
      <dgm:prSet presAssocID="{5D3C114C-7243-4388-B3D3-43A852F2E03D}" presName="composite" presStyleCnt="0"/>
      <dgm:spPr/>
    </dgm:pt>
    <dgm:pt modelId="{B4B6A07D-465A-4F46-95AB-459F4B596532}" type="pres">
      <dgm:prSet presAssocID="{5D3C114C-7243-4388-B3D3-43A852F2E03D}" presName="background" presStyleLbl="node0" presStyleIdx="1" presStyleCnt="3"/>
      <dgm:spPr/>
    </dgm:pt>
    <dgm:pt modelId="{69EA3AAD-4F14-4ED1-8136-C27D290F52C9}" type="pres">
      <dgm:prSet presAssocID="{5D3C114C-7243-4388-B3D3-43A852F2E03D}" presName="text" presStyleLbl="fgAcc0" presStyleIdx="1" presStyleCnt="3">
        <dgm:presLayoutVars>
          <dgm:chPref val="3"/>
        </dgm:presLayoutVars>
      </dgm:prSet>
      <dgm:spPr/>
    </dgm:pt>
    <dgm:pt modelId="{4D8B3F75-58DA-4919-A428-F2D4AF8ED9FE}" type="pres">
      <dgm:prSet presAssocID="{5D3C114C-7243-4388-B3D3-43A852F2E03D}" presName="hierChild2" presStyleCnt="0"/>
      <dgm:spPr/>
    </dgm:pt>
    <dgm:pt modelId="{D26A1F2E-49AF-4059-8C15-60D6BABCD20D}" type="pres">
      <dgm:prSet presAssocID="{DC673344-C9E4-4B7A-890E-B5CBC022C338}" presName="hierRoot1" presStyleCnt="0"/>
      <dgm:spPr/>
    </dgm:pt>
    <dgm:pt modelId="{F6649EF0-6C37-4EF5-AF9B-07CECA70494A}" type="pres">
      <dgm:prSet presAssocID="{DC673344-C9E4-4B7A-890E-B5CBC022C338}" presName="composite" presStyleCnt="0"/>
      <dgm:spPr/>
    </dgm:pt>
    <dgm:pt modelId="{783744EB-A8C3-495A-9549-5B8F53093878}" type="pres">
      <dgm:prSet presAssocID="{DC673344-C9E4-4B7A-890E-B5CBC022C338}" presName="background" presStyleLbl="node0" presStyleIdx="2" presStyleCnt="3"/>
      <dgm:spPr/>
    </dgm:pt>
    <dgm:pt modelId="{C7E14F37-C640-47F4-9BC2-805EDE745FA8}" type="pres">
      <dgm:prSet presAssocID="{DC673344-C9E4-4B7A-890E-B5CBC022C338}" presName="text" presStyleLbl="fgAcc0" presStyleIdx="2" presStyleCnt="3">
        <dgm:presLayoutVars>
          <dgm:chPref val="3"/>
        </dgm:presLayoutVars>
      </dgm:prSet>
      <dgm:spPr/>
    </dgm:pt>
    <dgm:pt modelId="{88E344EA-F0ED-461E-8C65-15DE5CB19DEF}" type="pres">
      <dgm:prSet presAssocID="{DC673344-C9E4-4B7A-890E-B5CBC022C338}" presName="hierChild2" presStyleCnt="0"/>
      <dgm:spPr/>
    </dgm:pt>
  </dgm:ptLst>
  <dgm:cxnLst>
    <dgm:cxn modelId="{3CE6BE10-629B-4AF9-A8BA-FC13B87C50E2}" type="presOf" srcId="{5D3C114C-7243-4388-B3D3-43A852F2E03D}" destId="{69EA3AAD-4F14-4ED1-8136-C27D290F52C9}" srcOrd="0" destOrd="0" presId="urn:microsoft.com/office/officeart/2005/8/layout/hierarchy1"/>
    <dgm:cxn modelId="{5F242431-FEEC-44CF-9709-B3F46AE29BF4}" srcId="{89B02DAE-3B84-4544-A1A9-9A335026519A}" destId="{7FB9145E-202B-4F5A-B8C6-A1C6FB011785}" srcOrd="0" destOrd="0" parTransId="{373374D3-1D71-4ABB-8EA1-6C858BD10ECA}" sibTransId="{5FFB29B7-75CC-426E-8409-27EBAB2813E7}"/>
    <dgm:cxn modelId="{56F37D6A-D2CB-4E09-95CA-013EFE8AFC59}" type="presOf" srcId="{DC673344-C9E4-4B7A-890E-B5CBC022C338}" destId="{C7E14F37-C640-47F4-9BC2-805EDE745FA8}" srcOrd="0" destOrd="0" presId="urn:microsoft.com/office/officeart/2005/8/layout/hierarchy1"/>
    <dgm:cxn modelId="{957EB54A-34FE-4845-8EC1-DCB7B434C44B}" srcId="{89B02DAE-3B84-4544-A1A9-9A335026519A}" destId="{DC673344-C9E4-4B7A-890E-B5CBC022C338}" srcOrd="2" destOrd="0" parTransId="{9E3A62E1-09F3-4D6F-B8B4-1376683704B7}" sibTransId="{59D4CBE9-0B59-4B7C-80C5-0FD55F9E5EE3}"/>
    <dgm:cxn modelId="{83E58456-3897-4807-B6DD-B3C3268ADC99}" type="presOf" srcId="{7FB9145E-202B-4F5A-B8C6-A1C6FB011785}" destId="{54D4BE3D-258E-4DB0-852C-EEC9EA2DE3B0}" srcOrd="0" destOrd="0" presId="urn:microsoft.com/office/officeart/2005/8/layout/hierarchy1"/>
    <dgm:cxn modelId="{8D5EEA90-D6F2-4173-8DC7-A76E24A2FC17}" srcId="{89B02DAE-3B84-4544-A1A9-9A335026519A}" destId="{5D3C114C-7243-4388-B3D3-43A852F2E03D}" srcOrd="1" destOrd="0" parTransId="{B685A7A6-41BE-4E4A-B2A4-7FE0DEC58E62}" sibTransId="{C057F68C-577D-4906-B834-EC1319F90564}"/>
    <dgm:cxn modelId="{05FF95FF-B3D5-4997-AF7E-DCAE672C50B5}" type="presOf" srcId="{89B02DAE-3B84-4544-A1A9-9A335026519A}" destId="{11B48655-CC37-425E-AB2C-5EEB61DA6A03}" srcOrd="0" destOrd="0" presId="urn:microsoft.com/office/officeart/2005/8/layout/hierarchy1"/>
    <dgm:cxn modelId="{3603EA8A-C45E-4411-B1CE-12CB283D3B06}" type="presParOf" srcId="{11B48655-CC37-425E-AB2C-5EEB61DA6A03}" destId="{C71F46B2-C879-4548-BE77-4A20143A1AC1}" srcOrd="0" destOrd="0" presId="urn:microsoft.com/office/officeart/2005/8/layout/hierarchy1"/>
    <dgm:cxn modelId="{6A587783-FCE1-497A-A306-F3A945C64F95}" type="presParOf" srcId="{C71F46B2-C879-4548-BE77-4A20143A1AC1}" destId="{6EDF7B8D-ADC2-4EF4-A53B-0CA8FD2AC9DD}" srcOrd="0" destOrd="0" presId="urn:microsoft.com/office/officeart/2005/8/layout/hierarchy1"/>
    <dgm:cxn modelId="{40AD7512-3FC5-43E6-91D7-E94678228C04}" type="presParOf" srcId="{6EDF7B8D-ADC2-4EF4-A53B-0CA8FD2AC9DD}" destId="{BB57418C-EBAB-42DA-B165-46546F4C0CE0}" srcOrd="0" destOrd="0" presId="urn:microsoft.com/office/officeart/2005/8/layout/hierarchy1"/>
    <dgm:cxn modelId="{26532956-D8CB-4CD8-8A75-89809DC62C35}" type="presParOf" srcId="{6EDF7B8D-ADC2-4EF4-A53B-0CA8FD2AC9DD}" destId="{54D4BE3D-258E-4DB0-852C-EEC9EA2DE3B0}" srcOrd="1" destOrd="0" presId="urn:microsoft.com/office/officeart/2005/8/layout/hierarchy1"/>
    <dgm:cxn modelId="{4A153472-A6D0-4146-84E4-477975D2585D}" type="presParOf" srcId="{C71F46B2-C879-4548-BE77-4A20143A1AC1}" destId="{65224B12-A6C8-4603-9197-46B61DE17A07}" srcOrd="1" destOrd="0" presId="urn:microsoft.com/office/officeart/2005/8/layout/hierarchy1"/>
    <dgm:cxn modelId="{42698CAA-AB65-4D46-825A-E357B3C685D4}" type="presParOf" srcId="{11B48655-CC37-425E-AB2C-5EEB61DA6A03}" destId="{8B810D19-7E1B-4EAF-B403-F1A727919EEE}" srcOrd="1" destOrd="0" presId="urn:microsoft.com/office/officeart/2005/8/layout/hierarchy1"/>
    <dgm:cxn modelId="{03F50AF6-9C8F-4442-9341-34E810F5883A}" type="presParOf" srcId="{8B810D19-7E1B-4EAF-B403-F1A727919EEE}" destId="{8DB36D23-2D51-4104-82A6-D996CE9E8C70}" srcOrd="0" destOrd="0" presId="urn:microsoft.com/office/officeart/2005/8/layout/hierarchy1"/>
    <dgm:cxn modelId="{59DE3ACB-B834-40B3-B64C-2F4E8BDDA788}" type="presParOf" srcId="{8DB36D23-2D51-4104-82A6-D996CE9E8C70}" destId="{B4B6A07D-465A-4F46-95AB-459F4B596532}" srcOrd="0" destOrd="0" presId="urn:microsoft.com/office/officeart/2005/8/layout/hierarchy1"/>
    <dgm:cxn modelId="{9A75DF1F-BB79-484F-B022-812F4B0E368B}" type="presParOf" srcId="{8DB36D23-2D51-4104-82A6-D996CE9E8C70}" destId="{69EA3AAD-4F14-4ED1-8136-C27D290F52C9}" srcOrd="1" destOrd="0" presId="urn:microsoft.com/office/officeart/2005/8/layout/hierarchy1"/>
    <dgm:cxn modelId="{9EF16881-8C82-412F-BF33-B464C5E8C7D2}" type="presParOf" srcId="{8B810D19-7E1B-4EAF-B403-F1A727919EEE}" destId="{4D8B3F75-58DA-4919-A428-F2D4AF8ED9FE}" srcOrd="1" destOrd="0" presId="urn:microsoft.com/office/officeart/2005/8/layout/hierarchy1"/>
    <dgm:cxn modelId="{4627FF39-57AA-457B-A072-CCE0B65D81D0}" type="presParOf" srcId="{11B48655-CC37-425E-AB2C-5EEB61DA6A03}" destId="{D26A1F2E-49AF-4059-8C15-60D6BABCD20D}" srcOrd="2" destOrd="0" presId="urn:microsoft.com/office/officeart/2005/8/layout/hierarchy1"/>
    <dgm:cxn modelId="{D775C2A5-29CD-4820-8757-B01BF107C4D8}" type="presParOf" srcId="{D26A1F2E-49AF-4059-8C15-60D6BABCD20D}" destId="{F6649EF0-6C37-4EF5-AF9B-07CECA70494A}" srcOrd="0" destOrd="0" presId="urn:microsoft.com/office/officeart/2005/8/layout/hierarchy1"/>
    <dgm:cxn modelId="{2DFF0531-9B92-487F-82F8-ECBDDB751164}" type="presParOf" srcId="{F6649EF0-6C37-4EF5-AF9B-07CECA70494A}" destId="{783744EB-A8C3-495A-9549-5B8F53093878}" srcOrd="0" destOrd="0" presId="urn:microsoft.com/office/officeart/2005/8/layout/hierarchy1"/>
    <dgm:cxn modelId="{4D457C9C-8DF7-45A1-B679-8CA465BF0415}" type="presParOf" srcId="{F6649EF0-6C37-4EF5-AF9B-07CECA70494A}" destId="{C7E14F37-C640-47F4-9BC2-805EDE745FA8}" srcOrd="1" destOrd="0" presId="urn:microsoft.com/office/officeart/2005/8/layout/hierarchy1"/>
    <dgm:cxn modelId="{97BD44A7-8DEF-47F4-A509-51351E881B50}" type="presParOf" srcId="{D26A1F2E-49AF-4059-8C15-60D6BABCD20D}" destId="{88E344EA-F0ED-461E-8C65-15DE5CB19DEF}"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031228-F43E-47B9-8677-A69FE0AF6D40}">
      <dsp:nvSpPr>
        <dsp:cNvPr id="0" name=""/>
        <dsp:cNvSpPr/>
      </dsp:nvSpPr>
      <dsp:spPr>
        <a:xfrm>
          <a:off x="0" y="613"/>
          <a:ext cx="61447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B9C1B6-2E81-4960-90AE-BD237D066A68}">
      <dsp:nvSpPr>
        <dsp:cNvPr id="0" name=""/>
        <dsp:cNvSpPr/>
      </dsp:nvSpPr>
      <dsp:spPr>
        <a:xfrm>
          <a:off x="0" y="613"/>
          <a:ext cx="6144767" cy="71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Language/Diagnostic Criteria</a:t>
          </a:r>
          <a:endParaRPr lang="en-US" sz="2000" kern="1200" dirty="0"/>
        </a:p>
      </dsp:txBody>
      <dsp:txXfrm>
        <a:off x="0" y="613"/>
        <a:ext cx="6144767" cy="718281"/>
      </dsp:txXfrm>
    </dsp:sp>
    <dsp:sp modelId="{DD98D91B-1537-4115-B98C-8745918D1BF3}">
      <dsp:nvSpPr>
        <dsp:cNvPr id="0" name=""/>
        <dsp:cNvSpPr/>
      </dsp:nvSpPr>
      <dsp:spPr>
        <a:xfrm>
          <a:off x="0" y="718895"/>
          <a:ext cx="61447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8A31C2-E4C4-45D6-B1AD-037943D4B684}">
      <dsp:nvSpPr>
        <dsp:cNvPr id="0" name=""/>
        <dsp:cNvSpPr/>
      </dsp:nvSpPr>
      <dsp:spPr>
        <a:xfrm>
          <a:off x="0" y="718895"/>
          <a:ext cx="6144767" cy="71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Theories of Autistic Cognition </a:t>
          </a:r>
          <a:endParaRPr lang="en-US" sz="2000" kern="1200"/>
        </a:p>
      </dsp:txBody>
      <dsp:txXfrm>
        <a:off x="0" y="718895"/>
        <a:ext cx="6144767" cy="718281"/>
      </dsp:txXfrm>
    </dsp:sp>
    <dsp:sp modelId="{F24EA9DB-4AB3-42B6-BB5D-03ED4A55B763}">
      <dsp:nvSpPr>
        <dsp:cNvPr id="0" name=""/>
        <dsp:cNvSpPr/>
      </dsp:nvSpPr>
      <dsp:spPr>
        <a:xfrm>
          <a:off x="0" y="1437177"/>
          <a:ext cx="61447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44D072-5786-40FD-A3A1-EA5ADA97E3B8}">
      <dsp:nvSpPr>
        <dsp:cNvPr id="0" name=""/>
        <dsp:cNvSpPr/>
      </dsp:nvSpPr>
      <dsp:spPr>
        <a:xfrm>
          <a:off x="0" y="1437177"/>
          <a:ext cx="6144767" cy="71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Double Empathy Problem </a:t>
          </a:r>
          <a:endParaRPr lang="en-US" sz="2000" kern="1200"/>
        </a:p>
      </dsp:txBody>
      <dsp:txXfrm>
        <a:off x="0" y="1437177"/>
        <a:ext cx="6144767" cy="718281"/>
      </dsp:txXfrm>
    </dsp:sp>
    <dsp:sp modelId="{F5CE2AC4-D792-4E70-9828-26C39E0961AB}">
      <dsp:nvSpPr>
        <dsp:cNvPr id="0" name=""/>
        <dsp:cNvSpPr/>
      </dsp:nvSpPr>
      <dsp:spPr>
        <a:xfrm>
          <a:off x="0" y="2155459"/>
          <a:ext cx="61447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829404-9F06-4C15-BE63-7DB76D66E09A}">
      <dsp:nvSpPr>
        <dsp:cNvPr id="0" name=""/>
        <dsp:cNvSpPr/>
      </dsp:nvSpPr>
      <dsp:spPr>
        <a:xfrm>
          <a:off x="0" y="2155459"/>
          <a:ext cx="6144767" cy="71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Mental health impact of camouflaging, burnout and suicidality </a:t>
          </a:r>
          <a:endParaRPr lang="en-US" sz="2000" kern="1200"/>
        </a:p>
      </dsp:txBody>
      <dsp:txXfrm>
        <a:off x="0" y="2155459"/>
        <a:ext cx="6144767" cy="718281"/>
      </dsp:txXfrm>
    </dsp:sp>
    <dsp:sp modelId="{687FEF8F-CEBC-443C-A363-4D78B09DBEF2}">
      <dsp:nvSpPr>
        <dsp:cNvPr id="0" name=""/>
        <dsp:cNvSpPr/>
      </dsp:nvSpPr>
      <dsp:spPr>
        <a:xfrm>
          <a:off x="0" y="2873740"/>
          <a:ext cx="61447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EC39DB-8706-41FF-8B56-28520C4B1973}">
      <dsp:nvSpPr>
        <dsp:cNvPr id="0" name=""/>
        <dsp:cNvSpPr/>
      </dsp:nvSpPr>
      <dsp:spPr>
        <a:xfrm>
          <a:off x="0" y="2873740"/>
          <a:ext cx="6144767" cy="71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Autistic Student Experience including support + accommodations </a:t>
          </a:r>
          <a:endParaRPr lang="en-US" sz="2000" kern="1200" dirty="0"/>
        </a:p>
      </dsp:txBody>
      <dsp:txXfrm>
        <a:off x="0" y="2873740"/>
        <a:ext cx="6144767" cy="718281"/>
      </dsp:txXfrm>
    </dsp:sp>
    <dsp:sp modelId="{1F46F05A-BCE2-4D46-AC6A-62A641F208B8}">
      <dsp:nvSpPr>
        <dsp:cNvPr id="0" name=""/>
        <dsp:cNvSpPr/>
      </dsp:nvSpPr>
      <dsp:spPr>
        <a:xfrm>
          <a:off x="0" y="3592022"/>
          <a:ext cx="61447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A57831-EC43-4F9E-8D21-75751E797758}">
      <dsp:nvSpPr>
        <dsp:cNvPr id="0" name=""/>
        <dsp:cNvSpPr/>
      </dsp:nvSpPr>
      <dsp:spPr>
        <a:xfrm>
          <a:off x="0" y="3592022"/>
          <a:ext cx="6144767" cy="71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Organisations to signpost to </a:t>
          </a:r>
          <a:endParaRPr lang="en-US" sz="2000" kern="1200"/>
        </a:p>
      </dsp:txBody>
      <dsp:txXfrm>
        <a:off x="0" y="3592022"/>
        <a:ext cx="6144767" cy="718281"/>
      </dsp:txXfrm>
    </dsp:sp>
    <dsp:sp modelId="{C0B5B149-0445-4F3A-9599-5E988FD1E53B}">
      <dsp:nvSpPr>
        <dsp:cNvPr id="0" name=""/>
        <dsp:cNvSpPr/>
      </dsp:nvSpPr>
      <dsp:spPr>
        <a:xfrm>
          <a:off x="0" y="4310304"/>
          <a:ext cx="61447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A4DF1-67CE-49E9-BEBA-07DBE25FF4B0}">
      <dsp:nvSpPr>
        <dsp:cNvPr id="0" name=""/>
        <dsp:cNvSpPr/>
      </dsp:nvSpPr>
      <dsp:spPr>
        <a:xfrm>
          <a:off x="0" y="4310304"/>
          <a:ext cx="6144767" cy="71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References </a:t>
          </a:r>
          <a:endParaRPr lang="en-US" sz="2000" kern="1200"/>
        </a:p>
      </dsp:txBody>
      <dsp:txXfrm>
        <a:off x="0" y="4310304"/>
        <a:ext cx="6144767" cy="718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72A5F-5897-474E-B3A2-57916507A9BB}">
      <dsp:nvSpPr>
        <dsp:cNvPr id="0" name=""/>
        <dsp:cNvSpPr/>
      </dsp:nvSpPr>
      <dsp:spPr>
        <a:xfrm>
          <a:off x="0" y="721677"/>
          <a:ext cx="3137892" cy="1992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046A99-817D-4437-A074-2827DE4EC924}">
      <dsp:nvSpPr>
        <dsp:cNvPr id="0" name=""/>
        <dsp:cNvSpPr/>
      </dsp:nvSpPr>
      <dsp:spPr>
        <a:xfrm>
          <a:off x="348654" y="1052899"/>
          <a:ext cx="3137892" cy="1992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Autism Spectrum Disorder (ASD) vs Autism Spectrum Condition (ASC) </a:t>
          </a:r>
        </a:p>
      </dsp:txBody>
      <dsp:txXfrm>
        <a:off x="407014" y="1111259"/>
        <a:ext cx="3021172" cy="1875841"/>
      </dsp:txXfrm>
    </dsp:sp>
    <dsp:sp modelId="{72F0FB46-F144-4099-8A70-0827DEB6E1EB}">
      <dsp:nvSpPr>
        <dsp:cNvPr id="0" name=""/>
        <dsp:cNvSpPr/>
      </dsp:nvSpPr>
      <dsp:spPr>
        <a:xfrm>
          <a:off x="3835201" y="721677"/>
          <a:ext cx="3137892" cy="1992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2C945F-4A6D-4A28-AE92-29FEEADD2FFA}">
      <dsp:nvSpPr>
        <dsp:cNvPr id="0" name=""/>
        <dsp:cNvSpPr/>
      </dsp:nvSpPr>
      <dsp:spPr>
        <a:xfrm>
          <a:off x="4183856" y="1052899"/>
          <a:ext cx="3137892" cy="1992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Person-first (person with autism) vs identity-first language (autistic person)</a:t>
          </a:r>
        </a:p>
      </dsp:txBody>
      <dsp:txXfrm>
        <a:off x="4242216" y="1111259"/>
        <a:ext cx="3021172" cy="1875841"/>
      </dsp:txXfrm>
    </dsp:sp>
    <dsp:sp modelId="{B4979E73-7EA2-4B3E-A0DD-621BCD90DFFE}">
      <dsp:nvSpPr>
        <dsp:cNvPr id="0" name=""/>
        <dsp:cNvSpPr/>
      </dsp:nvSpPr>
      <dsp:spPr>
        <a:xfrm>
          <a:off x="7670403" y="721677"/>
          <a:ext cx="3137892" cy="1992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ABDA30-7AAC-4CF4-A9BF-AA0C492F675F}">
      <dsp:nvSpPr>
        <dsp:cNvPr id="0" name=""/>
        <dsp:cNvSpPr/>
      </dsp:nvSpPr>
      <dsp:spPr>
        <a:xfrm>
          <a:off x="8019057" y="1052899"/>
          <a:ext cx="3137892" cy="1992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Stigmatising</a:t>
          </a:r>
          <a:r>
            <a:rPr lang="en-US" sz="2400" kern="1200" dirty="0"/>
            <a:t> language used in research</a:t>
          </a:r>
        </a:p>
      </dsp:txBody>
      <dsp:txXfrm>
        <a:off x="8077417" y="1111259"/>
        <a:ext cx="3021172" cy="18758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AF60A-5CB8-40AE-AF81-735B8DD6F072}">
      <dsp:nvSpPr>
        <dsp:cNvPr id="0" name=""/>
        <dsp:cNvSpPr/>
      </dsp:nvSpPr>
      <dsp:spPr>
        <a:xfrm>
          <a:off x="0" y="459"/>
          <a:ext cx="111569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94F3FD-073F-4779-9015-D453C3146499}">
      <dsp:nvSpPr>
        <dsp:cNvPr id="0" name=""/>
        <dsp:cNvSpPr/>
      </dsp:nvSpPr>
      <dsp:spPr>
        <a:xfrm>
          <a:off x="0" y="459"/>
          <a:ext cx="1115695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IE" sz="2100" b="1" i="0" kern="1200"/>
            <a:t>criterion A: persistent deficits in reciprocal social communication and social interaction</a:t>
          </a:r>
          <a:endParaRPr lang="en-US" sz="2100" kern="1200"/>
        </a:p>
      </dsp:txBody>
      <dsp:txXfrm>
        <a:off x="0" y="459"/>
        <a:ext cx="11156950" cy="753243"/>
      </dsp:txXfrm>
    </dsp:sp>
    <dsp:sp modelId="{826E9224-E107-4262-A970-0A9D1FCF2E5C}">
      <dsp:nvSpPr>
        <dsp:cNvPr id="0" name=""/>
        <dsp:cNvSpPr/>
      </dsp:nvSpPr>
      <dsp:spPr>
        <a:xfrm>
          <a:off x="0" y="753703"/>
          <a:ext cx="11156950" cy="0"/>
        </a:xfrm>
        <a:prstGeom prst="line">
          <a:avLst/>
        </a:prstGeom>
        <a:solidFill>
          <a:schemeClr val="accent2">
            <a:hueOff val="-2592252"/>
            <a:satOff val="-5102"/>
            <a:lumOff val="3186"/>
            <a:alphaOff val="0"/>
          </a:schemeClr>
        </a:solidFill>
        <a:ln w="19050" cap="flat" cmpd="sng" algn="ctr">
          <a:solidFill>
            <a:schemeClr val="accent2">
              <a:hueOff val="-2592252"/>
              <a:satOff val="-5102"/>
              <a:lumOff val="31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12E9DB-A540-4EBF-8D67-8F2703108D00}">
      <dsp:nvSpPr>
        <dsp:cNvPr id="0" name=""/>
        <dsp:cNvSpPr/>
      </dsp:nvSpPr>
      <dsp:spPr>
        <a:xfrm>
          <a:off x="0" y="753703"/>
          <a:ext cx="1115695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IE" sz="2100" b="1" i="0" kern="1200" dirty="0"/>
            <a:t>criterion B: restricted, repetitive patterns of behaviour, interests or activities</a:t>
          </a:r>
          <a:endParaRPr lang="en-US" sz="2100" kern="1200" dirty="0"/>
        </a:p>
      </dsp:txBody>
      <dsp:txXfrm>
        <a:off x="0" y="753703"/>
        <a:ext cx="11156950" cy="753243"/>
      </dsp:txXfrm>
    </dsp:sp>
    <dsp:sp modelId="{05EF4C42-1B90-4642-BE73-A7112FCE2CE2}">
      <dsp:nvSpPr>
        <dsp:cNvPr id="0" name=""/>
        <dsp:cNvSpPr/>
      </dsp:nvSpPr>
      <dsp:spPr>
        <a:xfrm>
          <a:off x="0" y="1506947"/>
          <a:ext cx="11156950" cy="0"/>
        </a:xfrm>
        <a:prstGeom prst="line">
          <a:avLst/>
        </a:prstGeom>
        <a:solidFill>
          <a:schemeClr val="accent2">
            <a:hueOff val="-5184504"/>
            <a:satOff val="-10204"/>
            <a:lumOff val="6372"/>
            <a:alphaOff val="0"/>
          </a:schemeClr>
        </a:solidFill>
        <a:ln w="19050" cap="flat" cmpd="sng" algn="ctr">
          <a:solidFill>
            <a:schemeClr val="accent2">
              <a:hueOff val="-5184504"/>
              <a:satOff val="-10204"/>
              <a:lumOff val="637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17522F-8733-45B5-9570-E6E531F7FC94}">
      <dsp:nvSpPr>
        <dsp:cNvPr id="0" name=""/>
        <dsp:cNvSpPr/>
      </dsp:nvSpPr>
      <dsp:spPr>
        <a:xfrm>
          <a:off x="0" y="1506947"/>
          <a:ext cx="1115695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IE" sz="2100" b="0" i="0" kern="1200"/>
            <a:t>criterion C: symptoms must be present in the early developmental period</a:t>
          </a:r>
          <a:endParaRPr lang="en-US" sz="2100" kern="1200"/>
        </a:p>
      </dsp:txBody>
      <dsp:txXfrm>
        <a:off x="0" y="1506947"/>
        <a:ext cx="11156950" cy="753243"/>
      </dsp:txXfrm>
    </dsp:sp>
    <dsp:sp modelId="{AEC900B3-7DB7-4831-943F-171368C37EAA}">
      <dsp:nvSpPr>
        <dsp:cNvPr id="0" name=""/>
        <dsp:cNvSpPr/>
      </dsp:nvSpPr>
      <dsp:spPr>
        <a:xfrm>
          <a:off x="0" y="2260190"/>
          <a:ext cx="11156950" cy="0"/>
        </a:xfrm>
        <a:prstGeom prst="line">
          <a:avLst/>
        </a:prstGeom>
        <a:solidFill>
          <a:schemeClr val="accent2">
            <a:hueOff val="-7776756"/>
            <a:satOff val="-15306"/>
            <a:lumOff val="9559"/>
            <a:alphaOff val="0"/>
          </a:schemeClr>
        </a:solidFill>
        <a:ln w="19050" cap="flat" cmpd="sng" algn="ctr">
          <a:solidFill>
            <a:schemeClr val="accent2">
              <a:hueOff val="-7776756"/>
              <a:satOff val="-15306"/>
              <a:lumOff val="95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E52595-BE70-4897-ACCD-2C1F0395C098}">
      <dsp:nvSpPr>
        <dsp:cNvPr id="0" name=""/>
        <dsp:cNvSpPr/>
      </dsp:nvSpPr>
      <dsp:spPr>
        <a:xfrm>
          <a:off x="0" y="2260190"/>
          <a:ext cx="1115695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IE" sz="2100" b="0" i="0" kern="1200"/>
            <a:t>criterion D: symptoms cause clinically significant impairment in social, occupational, or other important areas of functioning</a:t>
          </a:r>
          <a:endParaRPr lang="en-US" sz="2100" kern="1200"/>
        </a:p>
      </dsp:txBody>
      <dsp:txXfrm>
        <a:off x="0" y="2260190"/>
        <a:ext cx="11156950" cy="753243"/>
      </dsp:txXfrm>
    </dsp:sp>
    <dsp:sp modelId="{B5BE5778-01BD-4CC1-9C6F-975BF3638413}">
      <dsp:nvSpPr>
        <dsp:cNvPr id="0" name=""/>
        <dsp:cNvSpPr/>
      </dsp:nvSpPr>
      <dsp:spPr>
        <a:xfrm>
          <a:off x="0" y="3013434"/>
          <a:ext cx="11156950" cy="0"/>
        </a:xfrm>
        <a:prstGeom prst="line">
          <a:avLst/>
        </a:prstGeom>
        <a:solidFill>
          <a:schemeClr val="accent2">
            <a:hueOff val="-10369007"/>
            <a:satOff val="-20408"/>
            <a:lumOff val="12745"/>
            <a:alphaOff val="0"/>
          </a:schemeClr>
        </a:solidFill>
        <a:ln w="19050" cap="flat" cmpd="sng" algn="ctr">
          <a:solidFill>
            <a:schemeClr val="accent2">
              <a:hueOff val="-10369007"/>
              <a:satOff val="-20408"/>
              <a:lumOff val="1274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D9213D-D061-412E-8E8C-5C248602A9E4}">
      <dsp:nvSpPr>
        <dsp:cNvPr id="0" name=""/>
        <dsp:cNvSpPr/>
      </dsp:nvSpPr>
      <dsp:spPr>
        <a:xfrm>
          <a:off x="0" y="3013434"/>
          <a:ext cx="1115695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IE" sz="2100" b="0" i="0" kern="1200"/>
            <a:t>criterion E: these disturbances are not better explained by intellectual disability or global developmental delay.</a:t>
          </a:r>
          <a:endParaRPr lang="en-US" sz="2100" kern="1200"/>
        </a:p>
      </dsp:txBody>
      <dsp:txXfrm>
        <a:off x="0" y="3013434"/>
        <a:ext cx="11156950" cy="7532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63C55-01A2-4BA2-92F5-BE8A7A9599B3}">
      <dsp:nvSpPr>
        <dsp:cNvPr id="0" name=""/>
        <dsp:cNvSpPr/>
      </dsp:nvSpPr>
      <dsp:spPr>
        <a:xfrm>
          <a:off x="2802166" y="667770"/>
          <a:ext cx="515379" cy="91440"/>
        </a:xfrm>
        <a:custGeom>
          <a:avLst/>
          <a:gdLst/>
          <a:ahLst/>
          <a:cxnLst/>
          <a:rect l="0" t="0" r="0" b="0"/>
          <a:pathLst>
            <a:path>
              <a:moveTo>
                <a:pt x="0" y="45720"/>
              </a:moveTo>
              <a:lnTo>
                <a:pt x="515379"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46206" y="710760"/>
        <a:ext cx="27298" cy="5459"/>
      </dsp:txXfrm>
    </dsp:sp>
    <dsp:sp modelId="{FE3E5A5F-C049-49D9-972E-12E4D7686E32}">
      <dsp:nvSpPr>
        <dsp:cNvPr id="0" name=""/>
        <dsp:cNvSpPr/>
      </dsp:nvSpPr>
      <dsp:spPr>
        <a:xfrm>
          <a:off x="430142" y="1343"/>
          <a:ext cx="2373823" cy="14242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319" tIns="122098" rIns="116319" bIns="122098" numCol="1" spcCol="1270" anchor="ctr" anchorCtr="0">
          <a:noAutofit/>
        </a:bodyPr>
        <a:lstStyle/>
        <a:p>
          <a:pPr marL="0" lvl="0" indent="0" algn="ctr" defTabSz="933450">
            <a:lnSpc>
              <a:spcPct val="90000"/>
            </a:lnSpc>
            <a:spcBef>
              <a:spcPct val="0"/>
            </a:spcBef>
            <a:spcAft>
              <a:spcPct val="35000"/>
            </a:spcAft>
            <a:buNone/>
          </a:pPr>
          <a:r>
            <a:rPr lang="en-US" sz="2100" kern="1200" dirty="0"/>
            <a:t>Theory of Mind (Baron-Cohen et al., 1985)) </a:t>
          </a:r>
        </a:p>
      </dsp:txBody>
      <dsp:txXfrm>
        <a:off x="430142" y="1343"/>
        <a:ext cx="2373823" cy="1424294"/>
      </dsp:txXfrm>
    </dsp:sp>
    <dsp:sp modelId="{173FDAD6-C3AE-4D8D-9F17-AB73E1B590F9}">
      <dsp:nvSpPr>
        <dsp:cNvPr id="0" name=""/>
        <dsp:cNvSpPr/>
      </dsp:nvSpPr>
      <dsp:spPr>
        <a:xfrm>
          <a:off x="1617054" y="1423837"/>
          <a:ext cx="2919802" cy="515379"/>
        </a:xfrm>
        <a:custGeom>
          <a:avLst/>
          <a:gdLst/>
          <a:ahLst/>
          <a:cxnLst/>
          <a:rect l="0" t="0" r="0" b="0"/>
          <a:pathLst>
            <a:path>
              <a:moveTo>
                <a:pt x="2919802" y="0"/>
              </a:moveTo>
              <a:lnTo>
                <a:pt x="2919802" y="274789"/>
              </a:lnTo>
              <a:lnTo>
                <a:pt x="0" y="274789"/>
              </a:lnTo>
              <a:lnTo>
                <a:pt x="0" y="515379"/>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02695" y="1678797"/>
        <a:ext cx="148520" cy="5459"/>
      </dsp:txXfrm>
    </dsp:sp>
    <dsp:sp modelId="{4C5CD09C-4FFB-4282-BB0E-69D6326EA972}">
      <dsp:nvSpPr>
        <dsp:cNvPr id="0" name=""/>
        <dsp:cNvSpPr/>
      </dsp:nvSpPr>
      <dsp:spPr>
        <a:xfrm>
          <a:off x="3349945" y="1343"/>
          <a:ext cx="2373823" cy="14242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319" tIns="122098" rIns="116319" bIns="122098" numCol="1" spcCol="1270" anchor="ctr" anchorCtr="0">
          <a:noAutofit/>
        </a:bodyPr>
        <a:lstStyle/>
        <a:p>
          <a:pPr marL="0" lvl="0" indent="0" algn="ctr" defTabSz="933450">
            <a:lnSpc>
              <a:spcPct val="90000"/>
            </a:lnSpc>
            <a:spcBef>
              <a:spcPct val="0"/>
            </a:spcBef>
            <a:spcAft>
              <a:spcPct val="35000"/>
            </a:spcAft>
            <a:buNone/>
          </a:pPr>
          <a:r>
            <a:rPr lang="en-US" sz="2100" kern="1200" dirty="0"/>
            <a:t>Weak Central Coherence Theory (Frith &amp; </a:t>
          </a:r>
          <a:r>
            <a:rPr lang="en-GB" sz="2100" kern="1200" dirty="0" err="1"/>
            <a:t>Happé</a:t>
          </a:r>
          <a:r>
            <a:rPr lang="en-US" sz="2100" kern="1200" dirty="0"/>
            <a:t>, 1994) </a:t>
          </a:r>
        </a:p>
      </dsp:txBody>
      <dsp:txXfrm>
        <a:off x="3349945" y="1343"/>
        <a:ext cx="2373823" cy="1424294"/>
      </dsp:txXfrm>
    </dsp:sp>
    <dsp:sp modelId="{685A7519-079F-4CF7-91AA-96BA1E60EA0E}">
      <dsp:nvSpPr>
        <dsp:cNvPr id="0" name=""/>
        <dsp:cNvSpPr/>
      </dsp:nvSpPr>
      <dsp:spPr>
        <a:xfrm>
          <a:off x="2802166" y="2638044"/>
          <a:ext cx="515379" cy="91440"/>
        </a:xfrm>
        <a:custGeom>
          <a:avLst/>
          <a:gdLst/>
          <a:ahLst/>
          <a:cxnLst/>
          <a:rect l="0" t="0" r="0" b="0"/>
          <a:pathLst>
            <a:path>
              <a:moveTo>
                <a:pt x="0" y="45720"/>
              </a:moveTo>
              <a:lnTo>
                <a:pt x="515379" y="45720"/>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46206" y="2681034"/>
        <a:ext cx="27298" cy="5459"/>
      </dsp:txXfrm>
    </dsp:sp>
    <dsp:sp modelId="{426231D1-3C6B-4DD6-81ED-55023FAB65F7}">
      <dsp:nvSpPr>
        <dsp:cNvPr id="0" name=""/>
        <dsp:cNvSpPr/>
      </dsp:nvSpPr>
      <dsp:spPr>
        <a:xfrm>
          <a:off x="430142" y="1971616"/>
          <a:ext cx="2373823" cy="1424294"/>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319" tIns="122098" rIns="116319" bIns="122098" numCol="1" spcCol="1270" anchor="ctr" anchorCtr="0">
          <a:noAutofit/>
        </a:bodyPr>
        <a:lstStyle/>
        <a:p>
          <a:pPr marL="0" lvl="0" indent="0" algn="ctr" defTabSz="933450">
            <a:lnSpc>
              <a:spcPct val="90000"/>
            </a:lnSpc>
            <a:spcBef>
              <a:spcPct val="0"/>
            </a:spcBef>
            <a:spcAft>
              <a:spcPct val="35000"/>
            </a:spcAft>
            <a:buNone/>
          </a:pPr>
          <a:r>
            <a:rPr lang="en-US" sz="2100" kern="1200" dirty="0"/>
            <a:t>Extreme Male Brain Theory (Baron-Cohen, 2002)</a:t>
          </a:r>
        </a:p>
      </dsp:txBody>
      <dsp:txXfrm>
        <a:off x="430142" y="1971616"/>
        <a:ext cx="2373823" cy="1424294"/>
      </dsp:txXfrm>
    </dsp:sp>
    <dsp:sp modelId="{863CEBCF-3362-4400-9CEE-38591E99E0A9}">
      <dsp:nvSpPr>
        <dsp:cNvPr id="0" name=""/>
        <dsp:cNvSpPr/>
      </dsp:nvSpPr>
      <dsp:spPr>
        <a:xfrm>
          <a:off x="1617054" y="3394111"/>
          <a:ext cx="2919802" cy="515379"/>
        </a:xfrm>
        <a:custGeom>
          <a:avLst/>
          <a:gdLst/>
          <a:ahLst/>
          <a:cxnLst/>
          <a:rect l="0" t="0" r="0" b="0"/>
          <a:pathLst>
            <a:path>
              <a:moveTo>
                <a:pt x="2919802" y="0"/>
              </a:moveTo>
              <a:lnTo>
                <a:pt x="2919802" y="274789"/>
              </a:lnTo>
              <a:lnTo>
                <a:pt x="0" y="274789"/>
              </a:lnTo>
              <a:lnTo>
                <a:pt x="0" y="515379"/>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02695" y="3649070"/>
        <a:ext cx="148520" cy="5459"/>
      </dsp:txXfrm>
    </dsp:sp>
    <dsp:sp modelId="{8CA56774-0478-4C32-98FA-15F01806D223}">
      <dsp:nvSpPr>
        <dsp:cNvPr id="0" name=""/>
        <dsp:cNvSpPr/>
      </dsp:nvSpPr>
      <dsp:spPr>
        <a:xfrm>
          <a:off x="3349945" y="1971616"/>
          <a:ext cx="2373823" cy="1424294"/>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319" tIns="122098" rIns="116319" bIns="122098" numCol="1" spcCol="1270" anchor="ctr" anchorCtr="0">
          <a:noAutofit/>
        </a:bodyPr>
        <a:lstStyle/>
        <a:p>
          <a:pPr marL="0" lvl="0" indent="0" algn="ctr" defTabSz="933450">
            <a:lnSpc>
              <a:spcPct val="90000"/>
            </a:lnSpc>
            <a:spcBef>
              <a:spcPct val="0"/>
            </a:spcBef>
            <a:spcAft>
              <a:spcPct val="35000"/>
            </a:spcAft>
            <a:buNone/>
          </a:pPr>
          <a:r>
            <a:rPr lang="en-US" sz="2100" kern="1200" dirty="0"/>
            <a:t>Enhanced Perceptual Functioning (</a:t>
          </a:r>
          <a:r>
            <a:rPr lang="en-US" sz="2100" kern="1200" dirty="0" err="1"/>
            <a:t>Mottron</a:t>
          </a:r>
          <a:r>
            <a:rPr lang="en-US" sz="2100" kern="1200" dirty="0"/>
            <a:t>, 2006)</a:t>
          </a:r>
        </a:p>
      </dsp:txBody>
      <dsp:txXfrm>
        <a:off x="3349945" y="1971616"/>
        <a:ext cx="2373823" cy="1424294"/>
      </dsp:txXfrm>
    </dsp:sp>
    <dsp:sp modelId="{8B30A812-B277-4920-8C50-A4322D15F361}">
      <dsp:nvSpPr>
        <dsp:cNvPr id="0" name=""/>
        <dsp:cNvSpPr/>
      </dsp:nvSpPr>
      <dsp:spPr>
        <a:xfrm>
          <a:off x="2802166" y="4608317"/>
          <a:ext cx="515379" cy="91440"/>
        </a:xfrm>
        <a:custGeom>
          <a:avLst/>
          <a:gdLst/>
          <a:ahLst/>
          <a:cxnLst/>
          <a:rect l="0" t="0" r="0" b="0"/>
          <a:pathLst>
            <a:path>
              <a:moveTo>
                <a:pt x="0" y="45720"/>
              </a:moveTo>
              <a:lnTo>
                <a:pt x="515379"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46206" y="4651307"/>
        <a:ext cx="27298" cy="5459"/>
      </dsp:txXfrm>
    </dsp:sp>
    <dsp:sp modelId="{2B4ED312-94DD-4464-8E65-E7341615E190}">
      <dsp:nvSpPr>
        <dsp:cNvPr id="0" name=""/>
        <dsp:cNvSpPr/>
      </dsp:nvSpPr>
      <dsp:spPr>
        <a:xfrm>
          <a:off x="430142" y="3941890"/>
          <a:ext cx="2373823" cy="1424294"/>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319" tIns="122098" rIns="116319" bIns="122098" numCol="1" spcCol="1270" anchor="ctr" anchorCtr="0">
          <a:noAutofit/>
        </a:bodyPr>
        <a:lstStyle/>
        <a:p>
          <a:pPr marL="0" lvl="0" indent="0" algn="ctr" defTabSz="933450">
            <a:lnSpc>
              <a:spcPct val="90000"/>
            </a:lnSpc>
            <a:spcBef>
              <a:spcPct val="0"/>
            </a:spcBef>
            <a:spcAft>
              <a:spcPct val="35000"/>
            </a:spcAft>
            <a:buNone/>
          </a:pPr>
          <a:r>
            <a:rPr lang="en-US" sz="2100" kern="1200" dirty="0" err="1"/>
            <a:t>Monotropism</a:t>
          </a:r>
          <a:r>
            <a:rPr lang="en-US" sz="2100" kern="1200" dirty="0"/>
            <a:t> (Murray, Lawson &amp; Lesser, 2005) </a:t>
          </a:r>
        </a:p>
      </dsp:txBody>
      <dsp:txXfrm>
        <a:off x="430142" y="3941890"/>
        <a:ext cx="2373823" cy="1424294"/>
      </dsp:txXfrm>
    </dsp:sp>
    <dsp:sp modelId="{57A889D7-279D-453C-9BE7-A1CA9236E6DB}">
      <dsp:nvSpPr>
        <dsp:cNvPr id="0" name=""/>
        <dsp:cNvSpPr/>
      </dsp:nvSpPr>
      <dsp:spPr>
        <a:xfrm>
          <a:off x="3349945" y="3941890"/>
          <a:ext cx="2373823" cy="14242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319" tIns="122098" rIns="116319" bIns="122098" numCol="1" spcCol="1270" anchor="ctr" anchorCtr="0">
          <a:noAutofit/>
        </a:bodyPr>
        <a:lstStyle/>
        <a:p>
          <a:pPr marL="0" lvl="0" indent="0" algn="ctr" defTabSz="933450">
            <a:lnSpc>
              <a:spcPct val="90000"/>
            </a:lnSpc>
            <a:spcBef>
              <a:spcPct val="0"/>
            </a:spcBef>
            <a:spcAft>
              <a:spcPct val="35000"/>
            </a:spcAft>
            <a:buNone/>
          </a:pPr>
          <a:r>
            <a:rPr lang="en-US" sz="2100" kern="1200" dirty="0"/>
            <a:t>Social Motivation Theory (Chevallier et al., 2012) </a:t>
          </a:r>
        </a:p>
      </dsp:txBody>
      <dsp:txXfrm>
        <a:off x="3349945" y="3941890"/>
        <a:ext cx="2373823" cy="14242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EBD88-46E8-4551-A2EB-C6365DCD77B7}">
      <dsp:nvSpPr>
        <dsp:cNvPr id="0" name=""/>
        <dsp:cNvSpPr/>
      </dsp:nvSpPr>
      <dsp:spPr>
        <a:xfrm>
          <a:off x="1434748" y="24664"/>
          <a:ext cx="1281772" cy="12817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AE7465-E4F1-4248-8AC6-9D02EFF80054}">
      <dsp:nvSpPr>
        <dsp:cNvPr id="0" name=""/>
        <dsp:cNvSpPr/>
      </dsp:nvSpPr>
      <dsp:spPr>
        <a:xfrm>
          <a:off x="1707912" y="297829"/>
          <a:ext cx="735443" cy="7354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3F9F07-6971-4706-97A6-ACBA4015ACD5}">
      <dsp:nvSpPr>
        <dsp:cNvPr id="0" name=""/>
        <dsp:cNvSpPr/>
      </dsp:nvSpPr>
      <dsp:spPr>
        <a:xfrm>
          <a:off x="1025001" y="1705677"/>
          <a:ext cx="21012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IE" sz="1200" kern="1200" dirty="0"/>
            <a:t>THE idea that autistic people are socially disinterested –  e.g. Social Motivation Theory</a:t>
          </a:r>
          <a:endParaRPr lang="en-US" sz="1200" kern="1200" dirty="0"/>
        </a:p>
      </dsp:txBody>
      <dsp:txXfrm>
        <a:off x="1025001" y="1705677"/>
        <a:ext cx="2101266" cy="720000"/>
      </dsp:txXfrm>
    </dsp:sp>
    <dsp:sp modelId="{D19A1311-6C91-40E7-B92F-8DCDCA8F73B2}">
      <dsp:nvSpPr>
        <dsp:cNvPr id="0" name=""/>
        <dsp:cNvSpPr/>
      </dsp:nvSpPr>
      <dsp:spPr>
        <a:xfrm>
          <a:off x="3903735" y="24664"/>
          <a:ext cx="1281772" cy="12817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DE2BB0-BCB8-47B7-BBE9-3785124EAD3F}">
      <dsp:nvSpPr>
        <dsp:cNvPr id="0" name=""/>
        <dsp:cNvSpPr/>
      </dsp:nvSpPr>
      <dsp:spPr>
        <a:xfrm>
          <a:off x="4176900" y="297829"/>
          <a:ext cx="735443" cy="7354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9925A9-068C-48CB-A8DD-A74C4648F794}">
      <dsp:nvSpPr>
        <dsp:cNvPr id="0" name=""/>
        <dsp:cNvSpPr/>
      </dsp:nvSpPr>
      <dsp:spPr>
        <a:xfrm>
          <a:off x="3493988" y="1705677"/>
          <a:ext cx="21012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IE" sz="1200" kern="1200" dirty="0"/>
            <a:t>The idea that autistic people don’t possess empathy – e.g. Theory of Mind </a:t>
          </a:r>
          <a:endParaRPr lang="en-US" sz="1200" kern="1200" dirty="0"/>
        </a:p>
      </dsp:txBody>
      <dsp:txXfrm>
        <a:off x="3493988" y="1705677"/>
        <a:ext cx="2101266" cy="720000"/>
      </dsp:txXfrm>
    </dsp:sp>
    <dsp:sp modelId="{45AE2CA8-3774-4175-821F-20632FF7BE54}">
      <dsp:nvSpPr>
        <dsp:cNvPr id="0" name=""/>
        <dsp:cNvSpPr/>
      </dsp:nvSpPr>
      <dsp:spPr>
        <a:xfrm>
          <a:off x="1434748" y="2950994"/>
          <a:ext cx="1281772" cy="12817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BC41E1-EBDE-4B95-A502-11ABF73B78FF}">
      <dsp:nvSpPr>
        <dsp:cNvPr id="0" name=""/>
        <dsp:cNvSpPr/>
      </dsp:nvSpPr>
      <dsp:spPr>
        <a:xfrm>
          <a:off x="1707912" y="3224158"/>
          <a:ext cx="735443" cy="7354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7ABBFA-BBDF-4F58-9822-11581F58CEFA}">
      <dsp:nvSpPr>
        <dsp:cNvPr id="0" name=""/>
        <dsp:cNvSpPr/>
      </dsp:nvSpPr>
      <dsp:spPr>
        <a:xfrm>
          <a:off x="1025001" y="4632007"/>
          <a:ext cx="21012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IE" sz="1200" kern="1200" dirty="0"/>
            <a:t>The idea that autistic people are male  E.G. EXTREME MALE BRAIN THEORY </a:t>
          </a:r>
          <a:endParaRPr lang="en-US" sz="1200" kern="1200" dirty="0"/>
        </a:p>
      </dsp:txBody>
      <dsp:txXfrm>
        <a:off x="1025001" y="4632007"/>
        <a:ext cx="2101266" cy="720000"/>
      </dsp:txXfrm>
    </dsp:sp>
    <dsp:sp modelId="{0C7635AD-3D6A-4769-909E-90EFB104CD02}">
      <dsp:nvSpPr>
        <dsp:cNvPr id="0" name=""/>
        <dsp:cNvSpPr/>
      </dsp:nvSpPr>
      <dsp:spPr>
        <a:xfrm>
          <a:off x="3903735" y="2950994"/>
          <a:ext cx="1281772" cy="12817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61C749-F1F9-4687-998A-19D2514CD511}">
      <dsp:nvSpPr>
        <dsp:cNvPr id="0" name=""/>
        <dsp:cNvSpPr/>
      </dsp:nvSpPr>
      <dsp:spPr>
        <a:xfrm>
          <a:off x="4189601" y="3236859"/>
          <a:ext cx="735443" cy="73544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895E02-69C8-44D2-B791-361C409509CB}">
      <dsp:nvSpPr>
        <dsp:cNvPr id="0" name=""/>
        <dsp:cNvSpPr/>
      </dsp:nvSpPr>
      <dsp:spPr>
        <a:xfrm>
          <a:off x="3493988" y="4632007"/>
          <a:ext cx="21012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IE" sz="1200" kern="1200" dirty="0"/>
            <a:t>‘We are all on the spectrum somewhere’ </a:t>
          </a:r>
          <a:endParaRPr lang="en-US" sz="1200" kern="1200" dirty="0"/>
        </a:p>
      </dsp:txBody>
      <dsp:txXfrm>
        <a:off x="3493988" y="4632007"/>
        <a:ext cx="2101266"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D2AD5-5479-49C1-BA50-F4C4DC29B22C}">
      <dsp:nvSpPr>
        <dsp:cNvPr id="0" name=""/>
        <dsp:cNvSpPr/>
      </dsp:nvSpPr>
      <dsp:spPr>
        <a:xfrm>
          <a:off x="621791" y="0"/>
          <a:ext cx="5376672" cy="5376672"/>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B7DF60-33A5-4595-BF06-CCC6F357989A}">
      <dsp:nvSpPr>
        <dsp:cNvPr id="0" name=""/>
        <dsp:cNvSpPr/>
      </dsp:nvSpPr>
      <dsp:spPr>
        <a:xfrm>
          <a:off x="1132575" y="510783"/>
          <a:ext cx="2096902" cy="2096902"/>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kern="1200" dirty="0"/>
            <a:t>Engage in reputation management for the purposes social integration e.g. masking </a:t>
          </a:r>
          <a:endParaRPr lang="en-US" sz="1400" kern="1200" dirty="0"/>
        </a:p>
      </dsp:txBody>
      <dsp:txXfrm>
        <a:off x="1234937" y="613145"/>
        <a:ext cx="1892178" cy="1892178"/>
      </dsp:txXfrm>
    </dsp:sp>
    <dsp:sp modelId="{E44097D3-CD72-4885-97A4-D35AA567E876}">
      <dsp:nvSpPr>
        <dsp:cNvPr id="0" name=""/>
        <dsp:cNvSpPr/>
      </dsp:nvSpPr>
      <dsp:spPr>
        <a:xfrm>
          <a:off x="3390778" y="510783"/>
          <a:ext cx="2096902" cy="2096902"/>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kern="1200" dirty="0"/>
            <a:t>Continue to do so despite the costs associated with this strategy e.g. suicidality/autistic burnout</a:t>
          </a:r>
          <a:endParaRPr lang="en-US" sz="1400" kern="1200" dirty="0"/>
        </a:p>
      </dsp:txBody>
      <dsp:txXfrm>
        <a:off x="3493140" y="613145"/>
        <a:ext cx="1892178" cy="1892178"/>
      </dsp:txXfrm>
    </dsp:sp>
    <dsp:sp modelId="{7E09A383-68DC-44C4-9F16-E168956C2D40}">
      <dsp:nvSpPr>
        <dsp:cNvPr id="0" name=""/>
        <dsp:cNvSpPr/>
      </dsp:nvSpPr>
      <dsp:spPr>
        <a:xfrm>
          <a:off x="1132575" y="2768986"/>
          <a:ext cx="2096902" cy="2096902"/>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kern="1200" dirty="0"/>
            <a:t>Continue to engage in inaccessible sensory environments despite the potential impact of this e.g. meltdowns/shutdowns </a:t>
          </a:r>
          <a:endParaRPr lang="en-US" sz="1400" kern="1200" dirty="0"/>
        </a:p>
      </dsp:txBody>
      <dsp:txXfrm>
        <a:off x="1234937" y="2871348"/>
        <a:ext cx="1892178" cy="1892178"/>
      </dsp:txXfrm>
    </dsp:sp>
    <dsp:sp modelId="{199B75AB-22A7-4552-B6D7-2C9E1FC20319}">
      <dsp:nvSpPr>
        <dsp:cNvPr id="0" name=""/>
        <dsp:cNvSpPr/>
      </dsp:nvSpPr>
      <dsp:spPr>
        <a:xfrm>
          <a:off x="3390778" y="2768986"/>
          <a:ext cx="2096902" cy="2096902"/>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kern="1200" dirty="0"/>
            <a:t>Alternative visions of autistic sociality </a:t>
          </a:r>
          <a:endParaRPr lang="en-US" sz="1400" kern="1200" dirty="0"/>
        </a:p>
      </dsp:txBody>
      <dsp:txXfrm>
        <a:off x="3493140" y="2871348"/>
        <a:ext cx="1892178" cy="18921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E96BF7-2DE8-4FEC-B430-4085FD7B33CE}">
      <dsp:nvSpPr>
        <dsp:cNvPr id="0" name=""/>
        <dsp:cNvSpPr/>
      </dsp:nvSpPr>
      <dsp:spPr>
        <a:xfrm>
          <a:off x="0" y="721677"/>
          <a:ext cx="3137892" cy="1992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651D15-0AD9-4B88-AF1E-14AAC7AD3CFD}">
      <dsp:nvSpPr>
        <dsp:cNvPr id="0" name=""/>
        <dsp:cNvSpPr/>
      </dsp:nvSpPr>
      <dsp:spPr>
        <a:xfrm>
          <a:off x="348654" y="1052899"/>
          <a:ext cx="3137892" cy="1992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Studies have shown that up to 66% of autistic adults have thought about taking their own life.</a:t>
          </a:r>
          <a:endParaRPr lang="en-US" sz="2000" kern="1200" dirty="0"/>
        </a:p>
      </dsp:txBody>
      <dsp:txXfrm>
        <a:off x="407014" y="1111259"/>
        <a:ext cx="3021172" cy="1875841"/>
      </dsp:txXfrm>
    </dsp:sp>
    <dsp:sp modelId="{16D9E94F-9E47-437C-BCA7-3FBA2F194932}">
      <dsp:nvSpPr>
        <dsp:cNvPr id="0" name=""/>
        <dsp:cNvSpPr/>
      </dsp:nvSpPr>
      <dsp:spPr>
        <a:xfrm>
          <a:off x="3835201" y="721677"/>
          <a:ext cx="3137892" cy="1992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C58778-33CE-4A69-A32F-31F27D213B8D}">
      <dsp:nvSpPr>
        <dsp:cNvPr id="0" name=""/>
        <dsp:cNvSpPr/>
      </dsp:nvSpPr>
      <dsp:spPr>
        <a:xfrm>
          <a:off x="4183856" y="1052899"/>
          <a:ext cx="3137892" cy="1992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35% have attempted suicide.</a:t>
          </a:r>
          <a:endParaRPr lang="en-US" sz="2000" kern="1200" dirty="0"/>
        </a:p>
      </dsp:txBody>
      <dsp:txXfrm>
        <a:off x="4242216" y="1111259"/>
        <a:ext cx="3021172" cy="1875841"/>
      </dsp:txXfrm>
    </dsp:sp>
    <dsp:sp modelId="{C4D33449-9BA6-4B7C-90C9-1F789664ABB5}">
      <dsp:nvSpPr>
        <dsp:cNvPr id="0" name=""/>
        <dsp:cNvSpPr/>
      </dsp:nvSpPr>
      <dsp:spPr>
        <a:xfrm>
          <a:off x="7670403" y="721677"/>
          <a:ext cx="3137892" cy="1992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03CCF2-3DD0-4273-BA06-C605B850C795}">
      <dsp:nvSpPr>
        <dsp:cNvPr id="0" name=""/>
        <dsp:cNvSpPr/>
      </dsp:nvSpPr>
      <dsp:spPr>
        <a:xfrm>
          <a:off x="8019057" y="1052899"/>
          <a:ext cx="3137892" cy="1992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Around 1% of people in the UK are autistic, yet up to 15% of people hospitalised after attempting suicide have a diagnosis of autism.</a:t>
          </a:r>
          <a:endParaRPr lang="en-US" sz="2000" kern="1200" dirty="0"/>
        </a:p>
      </dsp:txBody>
      <dsp:txXfrm>
        <a:off x="8077417" y="1111259"/>
        <a:ext cx="3021172" cy="187584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DD15C-0C28-47AD-A0DF-C4023E445681}">
      <dsp:nvSpPr>
        <dsp:cNvPr id="0" name=""/>
        <dsp:cNvSpPr/>
      </dsp:nvSpPr>
      <dsp:spPr>
        <a:xfrm>
          <a:off x="376154" y="886205"/>
          <a:ext cx="612246" cy="6122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6A8A78-8998-40A3-BDFB-25EA2A902246}">
      <dsp:nvSpPr>
        <dsp:cNvPr id="0" name=""/>
        <dsp:cNvSpPr/>
      </dsp:nvSpPr>
      <dsp:spPr>
        <a:xfrm>
          <a:off x="2003" y="1786703"/>
          <a:ext cx="1360546" cy="1020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High rate of co-occurrence with mental health conditions </a:t>
          </a:r>
          <a:r>
            <a:rPr lang="en-GB" sz="1100" kern="1200" dirty="0" err="1"/>
            <a:t>e.g</a:t>
          </a:r>
          <a:r>
            <a:rPr lang="en-GB" sz="1100" kern="1200" dirty="0"/>
            <a:t> anxiety, depression, eating disorders; physical health conditions e.g. Ehlers-Danlos syndrome, digestive issues; and other forms of neurodiversity e.g. ADHD </a:t>
          </a:r>
          <a:endParaRPr lang="en-US" sz="1100" kern="1200" dirty="0"/>
        </a:p>
      </dsp:txBody>
      <dsp:txXfrm>
        <a:off x="2003" y="1786703"/>
        <a:ext cx="1360546" cy="1020410"/>
      </dsp:txXfrm>
    </dsp:sp>
    <dsp:sp modelId="{1AAAA0CC-7D27-447A-A50E-31EB86498C56}">
      <dsp:nvSpPr>
        <dsp:cNvPr id="0" name=""/>
        <dsp:cNvSpPr/>
      </dsp:nvSpPr>
      <dsp:spPr>
        <a:xfrm>
          <a:off x="1974796" y="886205"/>
          <a:ext cx="612246" cy="6122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CC44C4-95E6-4D0B-8141-4CA8CA462D71}">
      <dsp:nvSpPr>
        <dsp:cNvPr id="0" name=""/>
        <dsp:cNvSpPr/>
      </dsp:nvSpPr>
      <dsp:spPr>
        <a:xfrm>
          <a:off x="1600646" y="1786703"/>
          <a:ext cx="1360546" cy="1020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Low proficiency among practitioners in terms of how to support autistic individuals  </a:t>
          </a:r>
          <a:endParaRPr lang="en-US" sz="1100" kern="1200" dirty="0"/>
        </a:p>
      </dsp:txBody>
      <dsp:txXfrm>
        <a:off x="1600646" y="1786703"/>
        <a:ext cx="1360546" cy="1020410"/>
      </dsp:txXfrm>
    </dsp:sp>
    <dsp:sp modelId="{919D770C-8A32-48BD-B9DD-3E49E8A1913D}">
      <dsp:nvSpPr>
        <dsp:cNvPr id="0" name=""/>
        <dsp:cNvSpPr/>
      </dsp:nvSpPr>
      <dsp:spPr>
        <a:xfrm>
          <a:off x="3573439" y="886205"/>
          <a:ext cx="612246" cy="6122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CB9595-FA48-46F8-A049-87D46F58BF69}">
      <dsp:nvSpPr>
        <dsp:cNvPr id="0" name=""/>
        <dsp:cNvSpPr/>
      </dsp:nvSpPr>
      <dsp:spPr>
        <a:xfrm>
          <a:off x="3199289" y="1786703"/>
          <a:ext cx="1360546" cy="1020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Differences in pain perception and mutual communication difficulties can make accessing care difficult</a:t>
          </a:r>
          <a:endParaRPr lang="en-US" sz="1100" kern="1200" dirty="0"/>
        </a:p>
      </dsp:txBody>
      <dsp:txXfrm>
        <a:off x="3199289" y="1786703"/>
        <a:ext cx="1360546" cy="10204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4C5F2-86B1-42AA-B5B5-5F13FBC819EB}">
      <dsp:nvSpPr>
        <dsp:cNvPr id="0" name=""/>
        <dsp:cNvSpPr/>
      </dsp:nvSpPr>
      <dsp:spPr>
        <a:xfrm>
          <a:off x="703402" y="0"/>
          <a:ext cx="2482595" cy="1489557"/>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Lack of adjustments/support </a:t>
          </a:r>
          <a:endParaRPr lang="en-US" sz="1800" kern="1200" dirty="0"/>
        </a:p>
      </dsp:txBody>
      <dsp:txXfrm>
        <a:off x="703402" y="0"/>
        <a:ext cx="2482595" cy="1489557"/>
      </dsp:txXfrm>
    </dsp:sp>
    <dsp:sp modelId="{D8A0EC6A-2204-4140-BDBC-459035462EFC}">
      <dsp:nvSpPr>
        <dsp:cNvPr id="0" name=""/>
        <dsp:cNvSpPr/>
      </dsp:nvSpPr>
      <dsp:spPr>
        <a:xfrm>
          <a:off x="3434257" y="0"/>
          <a:ext cx="2482595" cy="1489557"/>
        </a:xfrm>
        <a:prstGeom prst="rect">
          <a:avLst/>
        </a:prstGeom>
        <a:solidFill>
          <a:schemeClr val="accent5">
            <a:hueOff val="2093851"/>
            <a:satOff val="224"/>
            <a:lumOff val="-431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Overwhelming sensory environment </a:t>
          </a:r>
          <a:endParaRPr lang="en-US" sz="1800" kern="1200" dirty="0"/>
        </a:p>
      </dsp:txBody>
      <dsp:txXfrm>
        <a:off x="3434257" y="0"/>
        <a:ext cx="2482595" cy="1489557"/>
      </dsp:txXfrm>
    </dsp:sp>
    <dsp:sp modelId="{BBDED40C-7F1A-4763-8DAA-BB95088DB6F1}">
      <dsp:nvSpPr>
        <dsp:cNvPr id="0" name=""/>
        <dsp:cNvSpPr/>
      </dsp:nvSpPr>
      <dsp:spPr>
        <a:xfrm>
          <a:off x="703402" y="1737817"/>
          <a:ext cx="2482595" cy="1489557"/>
        </a:xfrm>
        <a:prstGeom prst="rect">
          <a:avLst/>
        </a:prstGeom>
        <a:solidFill>
          <a:schemeClr val="accent5">
            <a:hueOff val="4187701"/>
            <a:satOff val="449"/>
            <a:lumOff val="-862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Social exclusion – “hidden curriculum”</a:t>
          </a:r>
          <a:endParaRPr lang="en-US" sz="1800" kern="1200" dirty="0"/>
        </a:p>
      </dsp:txBody>
      <dsp:txXfrm>
        <a:off x="703402" y="1737817"/>
        <a:ext cx="2482595" cy="1489557"/>
      </dsp:txXfrm>
    </dsp:sp>
    <dsp:sp modelId="{31CB7463-A3C8-4279-B3A4-A49653194FB0}">
      <dsp:nvSpPr>
        <dsp:cNvPr id="0" name=""/>
        <dsp:cNvSpPr/>
      </dsp:nvSpPr>
      <dsp:spPr>
        <a:xfrm>
          <a:off x="3434257" y="1737817"/>
          <a:ext cx="2482595" cy="1489557"/>
        </a:xfrm>
        <a:prstGeom prst="rect">
          <a:avLst/>
        </a:prstGeom>
        <a:solidFill>
          <a:schemeClr val="accent5">
            <a:hueOff val="6281552"/>
            <a:satOff val="673"/>
            <a:lumOff val="-1294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Similar to suicidality, it may connect to black + white/linear thinking/perfectionism</a:t>
          </a:r>
          <a:endParaRPr lang="en-US" sz="1800" kern="1200" dirty="0"/>
        </a:p>
      </dsp:txBody>
      <dsp:txXfrm>
        <a:off x="3434257" y="1737817"/>
        <a:ext cx="2482595" cy="1489557"/>
      </dsp:txXfrm>
    </dsp:sp>
    <dsp:sp modelId="{0A83CF51-BA2F-4665-81E2-E899D9AD1F46}">
      <dsp:nvSpPr>
        <dsp:cNvPr id="0" name=""/>
        <dsp:cNvSpPr/>
      </dsp:nvSpPr>
      <dsp:spPr>
        <a:xfrm>
          <a:off x="2068830" y="3475634"/>
          <a:ext cx="2482595" cy="1489557"/>
        </a:xfrm>
        <a:prstGeom prst="rect">
          <a:avLst/>
        </a:prstGeom>
        <a:solidFill>
          <a:schemeClr val="accent5">
            <a:hueOff val="8375403"/>
            <a:satOff val="897"/>
            <a:lumOff val="-1725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Navigating </a:t>
          </a:r>
          <a:r>
            <a:rPr lang="en-GB" sz="1800" kern="1200" dirty="0" err="1"/>
            <a:t>neuronormative</a:t>
          </a:r>
          <a:r>
            <a:rPr lang="en-GB" sz="1800" kern="1200" dirty="0"/>
            <a:t> course requirements</a:t>
          </a:r>
          <a:endParaRPr lang="en-US" sz="1800" kern="1200" dirty="0"/>
        </a:p>
      </dsp:txBody>
      <dsp:txXfrm>
        <a:off x="2068830" y="3475634"/>
        <a:ext cx="2482595" cy="14895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B7FC8-1A47-4ED6-8BD2-9EDA4BCADE30}">
      <dsp:nvSpPr>
        <dsp:cNvPr id="0" name=""/>
        <dsp:cNvSpPr/>
      </dsp:nvSpPr>
      <dsp:spPr>
        <a:xfrm>
          <a:off x="0" y="459"/>
          <a:ext cx="86868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35DEA1-D604-4468-BC2C-B65823FB5CB8}">
      <dsp:nvSpPr>
        <dsp:cNvPr id="0" name=""/>
        <dsp:cNvSpPr/>
      </dsp:nvSpPr>
      <dsp:spPr>
        <a:xfrm>
          <a:off x="0" y="459"/>
          <a:ext cx="868680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dirty="0"/>
            <a:t>Models of support for autistic individuals have often been focused on social skills training or Applied Behaviour Analysis (ABA) – based on modelling neurotypical communication </a:t>
          </a:r>
        </a:p>
      </dsp:txBody>
      <dsp:txXfrm>
        <a:off x="0" y="459"/>
        <a:ext cx="8686800" cy="753243"/>
      </dsp:txXfrm>
    </dsp:sp>
    <dsp:sp modelId="{0608DFC9-2EEC-46C7-B944-BB5112E71405}">
      <dsp:nvSpPr>
        <dsp:cNvPr id="0" name=""/>
        <dsp:cNvSpPr/>
      </dsp:nvSpPr>
      <dsp:spPr>
        <a:xfrm>
          <a:off x="0" y="753703"/>
          <a:ext cx="86868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7B177B-A87D-41E8-984B-714379A166B3}">
      <dsp:nvSpPr>
        <dsp:cNvPr id="0" name=""/>
        <dsp:cNvSpPr/>
      </dsp:nvSpPr>
      <dsp:spPr>
        <a:xfrm>
          <a:off x="0" y="753703"/>
          <a:ext cx="868680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dirty="0"/>
            <a:t>Can lead to masking, which is associated with poor mental health outcomes</a:t>
          </a:r>
          <a:endParaRPr lang="en-US" sz="1500" kern="1200" dirty="0"/>
        </a:p>
      </dsp:txBody>
      <dsp:txXfrm>
        <a:off x="0" y="753703"/>
        <a:ext cx="8686800" cy="753243"/>
      </dsp:txXfrm>
    </dsp:sp>
    <dsp:sp modelId="{A4E6206A-C4F1-42B8-B828-4D7A98B58F5A}">
      <dsp:nvSpPr>
        <dsp:cNvPr id="0" name=""/>
        <dsp:cNvSpPr/>
      </dsp:nvSpPr>
      <dsp:spPr>
        <a:xfrm>
          <a:off x="0" y="1506947"/>
          <a:ext cx="8686800"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5457F5-21B2-4FD4-A0ED-98E02628EA87}">
      <dsp:nvSpPr>
        <dsp:cNvPr id="0" name=""/>
        <dsp:cNvSpPr/>
      </dsp:nvSpPr>
      <dsp:spPr>
        <a:xfrm>
          <a:off x="0" y="1506947"/>
          <a:ext cx="868680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Autistic people commonly report being invalidated, particularly at certain identity intersections e.g. being autistic and LGBTQIA+, community support with similar others as a means of ameliorating this </a:t>
          </a:r>
        </a:p>
      </dsp:txBody>
      <dsp:txXfrm>
        <a:off x="0" y="1506947"/>
        <a:ext cx="8686800" cy="753243"/>
      </dsp:txXfrm>
    </dsp:sp>
    <dsp:sp modelId="{82899AEE-CECA-4AFC-8F66-FABFD5FD26FB}">
      <dsp:nvSpPr>
        <dsp:cNvPr id="0" name=""/>
        <dsp:cNvSpPr/>
      </dsp:nvSpPr>
      <dsp:spPr>
        <a:xfrm>
          <a:off x="0" y="2260190"/>
          <a:ext cx="868680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16B43A-F1D1-4ACE-88FE-D2ED1452A5B8}">
      <dsp:nvSpPr>
        <dsp:cNvPr id="0" name=""/>
        <dsp:cNvSpPr/>
      </dsp:nvSpPr>
      <dsp:spPr>
        <a:xfrm>
          <a:off x="0" y="2260190"/>
          <a:ext cx="868680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Increasing autism understanding among non-autistic people as a means of reducing prejudice </a:t>
          </a:r>
        </a:p>
      </dsp:txBody>
      <dsp:txXfrm>
        <a:off x="0" y="2260190"/>
        <a:ext cx="8686800" cy="753243"/>
      </dsp:txXfrm>
    </dsp:sp>
    <dsp:sp modelId="{F09F999C-23EC-4D4E-BF81-654BF3642EF3}">
      <dsp:nvSpPr>
        <dsp:cNvPr id="0" name=""/>
        <dsp:cNvSpPr/>
      </dsp:nvSpPr>
      <dsp:spPr>
        <a:xfrm>
          <a:off x="0" y="3013434"/>
          <a:ext cx="8686800" cy="0"/>
        </a:xfrm>
        <a:prstGeom prst="lin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443CEC-02E7-41DA-A120-D94B0E02944D}">
      <dsp:nvSpPr>
        <dsp:cNvPr id="0" name=""/>
        <dsp:cNvSpPr/>
      </dsp:nvSpPr>
      <dsp:spPr>
        <a:xfrm>
          <a:off x="0" y="3013434"/>
          <a:ext cx="8686800" cy="7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Creating accessible spaces on campus to socialize with similar others </a:t>
          </a:r>
        </a:p>
      </dsp:txBody>
      <dsp:txXfrm>
        <a:off x="0" y="3013434"/>
        <a:ext cx="8686800" cy="75324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22F64-1A68-4131-9A8E-B70D0DDDF45F}">
      <dsp:nvSpPr>
        <dsp:cNvPr id="0" name=""/>
        <dsp:cNvSpPr/>
      </dsp:nvSpPr>
      <dsp:spPr>
        <a:xfrm>
          <a:off x="3268" y="1019412"/>
          <a:ext cx="2333807" cy="14819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0ED20-5161-44DC-930B-98E4F457F28C}">
      <dsp:nvSpPr>
        <dsp:cNvPr id="0" name=""/>
        <dsp:cNvSpPr/>
      </dsp:nvSpPr>
      <dsp:spPr>
        <a:xfrm>
          <a:off x="262580" y="1265758"/>
          <a:ext cx="2333807" cy="148196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Epistemic humility </a:t>
          </a:r>
        </a:p>
      </dsp:txBody>
      <dsp:txXfrm>
        <a:off x="305985" y="1309163"/>
        <a:ext cx="2246997" cy="1395157"/>
      </dsp:txXfrm>
    </dsp:sp>
    <dsp:sp modelId="{DF1C38FA-C59B-4E05-A64D-3907FFBF6900}">
      <dsp:nvSpPr>
        <dsp:cNvPr id="0" name=""/>
        <dsp:cNvSpPr/>
      </dsp:nvSpPr>
      <dsp:spPr>
        <a:xfrm>
          <a:off x="2855699" y="1019412"/>
          <a:ext cx="2333807" cy="14819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9BFF1B-3CE8-4BC1-AFB3-D95CD3B821B9}">
      <dsp:nvSpPr>
        <dsp:cNvPr id="0" name=""/>
        <dsp:cNvSpPr/>
      </dsp:nvSpPr>
      <dsp:spPr>
        <a:xfrm>
          <a:off x="3115011" y="1265758"/>
          <a:ext cx="2333807" cy="148196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Sensory profile</a:t>
          </a:r>
        </a:p>
      </dsp:txBody>
      <dsp:txXfrm>
        <a:off x="3158416" y="1309163"/>
        <a:ext cx="2246997" cy="1395157"/>
      </dsp:txXfrm>
    </dsp:sp>
    <dsp:sp modelId="{F21487A8-B217-4326-8634-43A4D93C9E17}">
      <dsp:nvSpPr>
        <dsp:cNvPr id="0" name=""/>
        <dsp:cNvSpPr/>
      </dsp:nvSpPr>
      <dsp:spPr>
        <a:xfrm>
          <a:off x="5708130" y="1019412"/>
          <a:ext cx="2333807" cy="14819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8461B4-3A2E-46B1-BF7C-3DBE18FFEBC5}">
      <dsp:nvSpPr>
        <dsp:cNvPr id="0" name=""/>
        <dsp:cNvSpPr/>
      </dsp:nvSpPr>
      <dsp:spPr>
        <a:xfrm>
          <a:off x="5967442" y="1265758"/>
          <a:ext cx="2333807" cy="148196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Control/agency e.g. dimmable light switches, earplugs, ability to leave the room during lectures </a:t>
          </a:r>
        </a:p>
      </dsp:txBody>
      <dsp:txXfrm>
        <a:off x="6010847" y="1309163"/>
        <a:ext cx="2246997" cy="1395157"/>
      </dsp:txXfrm>
    </dsp:sp>
    <dsp:sp modelId="{F734A48B-400C-4031-883E-C0FDA3D2E2B0}">
      <dsp:nvSpPr>
        <dsp:cNvPr id="0" name=""/>
        <dsp:cNvSpPr/>
      </dsp:nvSpPr>
      <dsp:spPr>
        <a:xfrm>
          <a:off x="8560562" y="1019412"/>
          <a:ext cx="2333807" cy="14819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0C3592-8998-4459-8B5C-234408BBCD07}">
      <dsp:nvSpPr>
        <dsp:cNvPr id="0" name=""/>
        <dsp:cNvSpPr/>
      </dsp:nvSpPr>
      <dsp:spPr>
        <a:xfrm>
          <a:off x="8819874" y="1265758"/>
          <a:ext cx="2333807" cy="148196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Increasing understanding of stimming as a coping strategy </a:t>
          </a:r>
        </a:p>
      </dsp:txBody>
      <dsp:txXfrm>
        <a:off x="8863279" y="1309163"/>
        <a:ext cx="2246997" cy="139515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9B2DB-3171-4E30-883E-9A854B6F3E32}">
      <dsp:nvSpPr>
        <dsp:cNvPr id="0" name=""/>
        <dsp:cNvSpPr/>
      </dsp:nvSpPr>
      <dsp:spPr>
        <a:xfrm>
          <a:off x="934285" y="817933"/>
          <a:ext cx="743070" cy="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2B31F3-4A45-46BB-A90C-8A04D807AC00}">
      <dsp:nvSpPr>
        <dsp:cNvPr id="0" name=""/>
        <dsp:cNvSpPr/>
      </dsp:nvSpPr>
      <dsp:spPr>
        <a:xfrm>
          <a:off x="1721940" y="755551"/>
          <a:ext cx="85453" cy="160503"/>
        </a:xfrm>
        <a:prstGeom prst="chevron">
          <a:avLst>
            <a:gd name="adj" fmla="val 90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DBD9ED-BD21-4201-A9E1-C278EC18E40A}">
      <dsp:nvSpPr>
        <dsp:cNvPr id="0" name=""/>
        <dsp:cNvSpPr/>
      </dsp:nvSpPr>
      <dsp:spPr>
        <a:xfrm>
          <a:off x="478359" y="454926"/>
          <a:ext cx="726084" cy="726084"/>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76" tIns="28176" rIns="28176" bIns="28176" numCol="1" spcCol="1270" anchor="ctr" anchorCtr="0">
          <a:noAutofit/>
        </a:bodyPr>
        <a:lstStyle/>
        <a:p>
          <a:pPr marL="0" lvl="0" indent="0" algn="ctr" defTabSz="1466850">
            <a:lnSpc>
              <a:spcPct val="90000"/>
            </a:lnSpc>
            <a:spcBef>
              <a:spcPct val="0"/>
            </a:spcBef>
            <a:spcAft>
              <a:spcPct val="35000"/>
            </a:spcAft>
            <a:buNone/>
          </a:pPr>
          <a:r>
            <a:rPr lang="en-US" sz="3300" kern="1200"/>
            <a:t>1</a:t>
          </a:r>
        </a:p>
      </dsp:txBody>
      <dsp:txXfrm>
        <a:off x="584692" y="561259"/>
        <a:ext cx="513418" cy="513418"/>
      </dsp:txXfrm>
    </dsp:sp>
    <dsp:sp modelId="{9DCDCE12-559E-446F-BF39-A5690561E428}">
      <dsp:nvSpPr>
        <dsp:cNvPr id="0" name=""/>
        <dsp:cNvSpPr/>
      </dsp:nvSpPr>
      <dsp:spPr>
        <a:xfrm>
          <a:off x="0" y="1367210"/>
          <a:ext cx="1671908" cy="1965600"/>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882" tIns="165100" rIns="131882" bIns="165100" numCol="1" spcCol="1270" anchor="t" anchorCtr="0">
          <a:noAutofit/>
        </a:bodyPr>
        <a:lstStyle/>
        <a:p>
          <a:pPr marL="0" lvl="0" indent="0" algn="l" defTabSz="488950">
            <a:lnSpc>
              <a:spcPct val="90000"/>
            </a:lnSpc>
            <a:spcBef>
              <a:spcPct val="0"/>
            </a:spcBef>
            <a:spcAft>
              <a:spcPct val="35000"/>
            </a:spcAft>
            <a:buNone/>
          </a:pPr>
          <a:r>
            <a:rPr lang="en-US" sz="1100" kern="1200" dirty="0"/>
            <a:t>Flexibility in assessment criteria – recognizing essential criteria vs socially normative expectations  </a:t>
          </a:r>
        </a:p>
      </dsp:txBody>
      <dsp:txXfrm>
        <a:off x="0" y="1701592"/>
        <a:ext cx="1671908" cy="1631218"/>
      </dsp:txXfrm>
    </dsp:sp>
    <dsp:sp modelId="{722ECB38-8FC2-49A9-8C13-CF1F4FC38D03}">
      <dsp:nvSpPr>
        <dsp:cNvPr id="0" name=""/>
        <dsp:cNvSpPr/>
      </dsp:nvSpPr>
      <dsp:spPr>
        <a:xfrm>
          <a:off x="1863123" y="817933"/>
          <a:ext cx="1671908" cy="72"/>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2D2827-FEC3-4DE9-8AF0-80AD2447CEE6}">
      <dsp:nvSpPr>
        <dsp:cNvPr id="0" name=""/>
        <dsp:cNvSpPr/>
      </dsp:nvSpPr>
      <dsp:spPr>
        <a:xfrm>
          <a:off x="3579615" y="755551"/>
          <a:ext cx="85453" cy="160503"/>
        </a:xfrm>
        <a:prstGeom prst="chevron">
          <a:avLst>
            <a:gd name="adj" fmla="val 90000"/>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1CCC5F-E6AD-4E5F-9E06-928C573F2574}">
      <dsp:nvSpPr>
        <dsp:cNvPr id="0" name=""/>
        <dsp:cNvSpPr/>
      </dsp:nvSpPr>
      <dsp:spPr>
        <a:xfrm>
          <a:off x="2336035" y="454926"/>
          <a:ext cx="726084" cy="726084"/>
        </a:xfrm>
        <a:prstGeom prst="ellips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76" tIns="28176" rIns="28176" bIns="28176" numCol="1" spcCol="1270" anchor="ctr" anchorCtr="0">
          <a:noAutofit/>
        </a:bodyPr>
        <a:lstStyle/>
        <a:p>
          <a:pPr marL="0" lvl="0" indent="0" algn="ctr" defTabSz="1466850">
            <a:lnSpc>
              <a:spcPct val="90000"/>
            </a:lnSpc>
            <a:spcBef>
              <a:spcPct val="0"/>
            </a:spcBef>
            <a:spcAft>
              <a:spcPct val="35000"/>
            </a:spcAft>
            <a:buNone/>
          </a:pPr>
          <a:r>
            <a:rPr lang="en-US" sz="3300" kern="1200"/>
            <a:t>2</a:t>
          </a:r>
        </a:p>
      </dsp:txBody>
      <dsp:txXfrm>
        <a:off x="2442368" y="561259"/>
        <a:ext cx="513418" cy="513418"/>
      </dsp:txXfrm>
    </dsp:sp>
    <dsp:sp modelId="{C010347D-3EB1-4BB2-BE05-355D2BA7F37F}">
      <dsp:nvSpPr>
        <dsp:cNvPr id="0" name=""/>
        <dsp:cNvSpPr/>
      </dsp:nvSpPr>
      <dsp:spPr>
        <a:xfrm>
          <a:off x="1863123" y="1346611"/>
          <a:ext cx="1671908" cy="1965600"/>
        </a:xfrm>
        <a:prstGeom prst="upArrowCallout">
          <a:avLst>
            <a:gd name="adj1" fmla="val 50000"/>
            <a:gd name="adj2" fmla="val 20000"/>
            <a:gd name="adj3" fmla="val 20000"/>
            <a:gd name="adj4" fmla="val 10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882" tIns="165100" rIns="131882" bIns="165100" numCol="1" spcCol="1270" anchor="t" anchorCtr="0">
          <a:noAutofit/>
        </a:bodyPr>
        <a:lstStyle/>
        <a:p>
          <a:pPr marL="0" lvl="0" indent="0" algn="l" defTabSz="488950">
            <a:lnSpc>
              <a:spcPct val="90000"/>
            </a:lnSpc>
            <a:spcBef>
              <a:spcPct val="0"/>
            </a:spcBef>
            <a:spcAft>
              <a:spcPct val="35000"/>
            </a:spcAft>
            <a:buNone/>
          </a:pPr>
          <a:r>
            <a:rPr lang="en-US" sz="1100" kern="1200" dirty="0"/>
            <a:t>Being aware of making assumptions about capacity/potential – consideration of spiky profile </a:t>
          </a:r>
        </a:p>
      </dsp:txBody>
      <dsp:txXfrm>
        <a:off x="1863123" y="1680993"/>
        <a:ext cx="1671908" cy="1631218"/>
      </dsp:txXfrm>
    </dsp:sp>
    <dsp:sp modelId="{C1F8BEBE-C3D1-4228-98A9-82FF98A66CB6}">
      <dsp:nvSpPr>
        <dsp:cNvPr id="0" name=""/>
        <dsp:cNvSpPr/>
      </dsp:nvSpPr>
      <dsp:spPr>
        <a:xfrm>
          <a:off x="3720799" y="817933"/>
          <a:ext cx="1671908" cy="72"/>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70EF82-E58B-4F6A-9722-FA2DECD8AE1E}">
      <dsp:nvSpPr>
        <dsp:cNvPr id="0" name=""/>
        <dsp:cNvSpPr/>
      </dsp:nvSpPr>
      <dsp:spPr>
        <a:xfrm>
          <a:off x="5437291" y="755551"/>
          <a:ext cx="85453" cy="160503"/>
        </a:xfrm>
        <a:prstGeom prst="chevron">
          <a:avLst>
            <a:gd name="adj" fmla="val 90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B746DB-6DC1-4283-96F9-1DE6E19FFE48}">
      <dsp:nvSpPr>
        <dsp:cNvPr id="0" name=""/>
        <dsp:cNvSpPr/>
      </dsp:nvSpPr>
      <dsp:spPr>
        <a:xfrm>
          <a:off x="4193711" y="454926"/>
          <a:ext cx="726084" cy="726084"/>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76" tIns="28176" rIns="28176" bIns="28176" numCol="1" spcCol="1270" anchor="ctr" anchorCtr="0">
          <a:noAutofit/>
        </a:bodyPr>
        <a:lstStyle/>
        <a:p>
          <a:pPr marL="0" lvl="0" indent="0" algn="ctr" defTabSz="1466850">
            <a:lnSpc>
              <a:spcPct val="90000"/>
            </a:lnSpc>
            <a:spcBef>
              <a:spcPct val="0"/>
            </a:spcBef>
            <a:spcAft>
              <a:spcPct val="35000"/>
            </a:spcAft>
            <a:buNone/>
          </a:pPr>
          <a:r>
            <a:rPr lang="en-US" sz="3300" kern="1200"/>
            <a:t>3</a:t>
          </a:r>
        </a:p>
      </dsp:txBody>
      <dsp:txXfrm>
        <a:off x="4300044" y="561259"/>
        <a:ext cx="513418" cy="513418"/>
      </dsp:txXfrm>
    </dsp:sp>
    <dsp:sp modelId="{00802B12-0C31-4516-A452-F2C0412D1297}">
      <dsp:nvSpPr>
        <dsp:cNvPr id="0" name=""/>
        <dsp:cNvSpPr/>
      </dsp:nvSpPr>
      <dsp:spPr>
        <a:xfrm>
          <a:off x="3720799" y="1346611"/>
          <a:ext cx="1671908" cy="1965600"/>
        </a:xfrm>
        <a:prstGeom prst="upArrowCallout">
          <a:avLst>
            <a:gd name="adj1" fmla="val 50000"/>
            <a:gd name="adj2" fmla="val 20000"/>
            <a:gd name="adj3" fmla="val 20000"/>
            <a:gd name="adj4" fmla="val 100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882" tIns="165100" rIns="131882" bIns="165100" numCol="1" spcCol="1270" anchor="t" anchorCtr="0">
          <a:noAutofit/>
        </a:bodyPr>
        <a:lstStyle/>
        <a:p>
          <a:pPr marL="0" lvl="0" indent="0" algn="l" defTabSz="488950">
            <a:lnSpc>
              <a:spcPct val="90000"/>
            </a:lnSpc>
            <a:spcBef>
              <a:spcPct val="0"/>
            </a:spcBef>
            <a:spcAft>
              <a:spcPct val="35000"/>
            </a:spcAft>
            <a:buNone/>
          </a:pPr>
          <a:r>
            <a:rPr lang="en-US" sz="1100" kern="1200" dirty="0"/>
            <a:t>Giving clear detailed instructions and explaining rationale for  activities can increase motivation </a:t>
          </a:r>
        </a:p>
      </dsp:txBody>
      <dsp:txXfrm>
        <a:off x="3720799" y="1680993"/>
        <a:ext cx="1671908" cy="1631218"/>
      </dsp:txXfrm>
    </dsp:sp>
    <dsp:sp modelId="{052B7D43-50B0-43FE-9C7E-E8C9D97DDEDB}">
      <dsp:nvSpPr>
        <dsp:cNvPr id="0" name=""/>
        <dsp:cNvSpPr/>
      </dsp:nvSpPr>
      <dsp:spPr>
        <a:xfrm>
          <a:off x="5578475" y="817933"/>
          <a:ext cx="1671908" cy="72"/>
        </a:xfrm>
        <a:prstGeom prst="rect">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52BDF2-F7FC-486B-B7CE-DA8C5783ECC4}">
      <dsp:nvSpPr>
        <dsp:cNvPr id="0" name=""/>
        <dsp:cNvSpPr/>
      </dsp:nvSpPr>
      <dsp:spPr>
        <a:xfrm>
          <a:off x="7294967" y="755551"/>
          <a:ext cx="85453" cy="160503"/>
        </a:xfrm>
        <a:prstGeom prst="chevron">
          <a:avLst>
            <a:gd name="adj" fmla="val 9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FC066F-7CD6-4705-884C-22A0B4136B07}">
      <dsp:nvSpPr>
        <dsp:cNvPr id="0" name=""/>
        <dsp:cNvSpPr/>
      </dsp:nvSpPr>
      <dsp:spPr>
        <a:xfrm>
          <a:off x="6051386" y="454926"/>
          <a:ext cx="726084" cy="726084"/>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76" tIns="28176" rIns="28176" bIns="28176" numCol="1" spcCol="1270" anchor="ctr" anchorCtr="0">
          <a:noAutofit/>
        </a:bodyPr>
        <a:lstStyle/>
        <a:p>
          <a:pPr marL="0" lvl="0" indent="0" algn="ctr" defTabSz="1466850">
            <a:lnSpc>
              <a:spcPct val="90000"/>
            </a:lnSpc>
            <a:spcBef>
              <a:spcPct val="0"/>
            </a:spcBef>
            <a:spcAft>
              <a:spcPct val="35000"/>
            </a:spcAft>
            <a:buNone/>
          </a:pPr>
          <a:r>
            <a:rPr lang="en-US" sz="3300" kern="1200"/>
            <a:t>4</a:t>
          </a:r>
        </a:p>
      </dsp:txBody>
      <dsp:txXfrm>
        <a:off x="6157719" y="561259"/>
        <a:ext cx="513418" cy="513418"/>
      </dsp:txXfrm>
    </dsp:sp>
    <dsp:sp modelId="{9E6DFE6E-1D18-4422-B018-2F829C4D56FF}">
      <dsp:nvSpPr>
        <dsp:cNvPr id="0" name=""/>
        <dsp:cNvSpPr/>
      </dsp:nvSpPr>
      <dsp:spPr>
        <a:xfrm>
          <a:off x="5578475" y="1346611"/>
          <a:ext cx="1671908" cy="1965600"/>
        </a:xfrm>
        <a:prstGeom prst="upArrowCallout">
          <a:avLst>
            <a:gd name="adj1" fmla="val 50000"/>
            <a:gd name="adj2" fmla="val 20000"/>
            <a:gd name="adj3" fmla="val 20000"/>
            <a:gd name="adj4" fmla="val 100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882" tIns="165100" rIns="131882" bIns="165100" numCol="1" spcCol="1270" anchor="t" anchorCtr="0">
          <a:noAutofit/>
        </a:bodyPr>
        <a:lstStyle/>
        <a:p>
          <a:pPr marL="0" lvl="0" indent="0" algn="l" defTabSz="488950">
            <a:lnSpc>
              <a:spcPct val="90000"/>
            </a:lnSpc>
            <a:spcBef>
              <a:spcPct val="0"/>
            </a:spcBef>
            <a:spcAft>
              <a:spcPct val="35000"/>
            </a:spcAft>
            <a:buNone/>
          </a:pPr>
          <a:r>
            <a:rPr lang="en-US" sz="1100" kern="1200" dirty="0" err="1"/>
            <a:t>Recognising</a:t>
          </a:r>
          <a:r>
            <a:rPr lang="en-US" sz="1100" kern="1200" dirty="0"/>
            <a:t> autistic strengths e.g.  hyperfocus/flow, </a:t>
          </a:r>
          <a:r>
            <a:rPr lang="en-US" sz="1100" kern="1200" dirty="0" err="1"/>
            <a:t>monotropism</a:t>
          </a:r>
          <a:r>
            <a:rPr lang="en-US" sz="1100" kern="1200" dirty="0"/>
            <a:t>, justice orientation, attention to detail</a:t>
          </a:r>
        </a:p>
      </dsp:txBody>
      <dsp:txXfrm>
        <a:off x="5578475" y="1680993"/>
        <a:ext cx="1671908" cy="1631218"/>
      </dsp:txXfrm>
    </dsp:sp>
    <dsp:sp modelId="{6430D6BA-C206-432C-B290-1940494030D6}">
      <dsp:nvSpPr>
        <dsp:cNvPr id="0" name=""/>
        <dsp:cNvSpPr/>
      </dsp:nvSpPr>
      <dsp:spPr>
        <a:xfrm>
          <a:off x="7436150" y="817932"/>
          <a:ext cx="1671908" cy="72"/>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B71EFA-B8EF-4EC5-ACF0-CEACC1FF0768}">
      <dsp:nvSpPr>
        <dsp:cNvPr id="0" name=""/>
        <dsp:cNvSpPr/>
      </dsp:nvSpPr>
      <dsp:spPr>
        <a:xfrm>
          <a:off x="9152643" y="755551"/>
          <a:ext cx="85453" cy="160503"/>
        </a:xfrm>
        <a:prstGeom prst="chevron">
          <a:avLst>
            <a:gd name="adj" fmla="val 90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294DF-1C3C-465F-B195-8440839C0FBC}">
      <dsp:nvSpPr>
        <dsp:cNvPr id="0" name=""/>
        <dsp:cNvSpPr/>
      </dsp:nvSpPr>
      <dsp:spPr>
        <a:xfrm>
          <a:off x="7909062" y="454926"/>
          <a:ext cx="726084" cy="726084"/>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76" tIns="28176" rIns="28176" bIns="28176" numCol="1" spcCol="1270" anchor="ctr" anchorCtr="0">
          <a:noAutofit/>
        </a:bodyPr>
        <a:lstStyle/>
        <a:p>
          <a:pPr marL="0" lvl="0" indent="0" algn="ctr" defTabSz="1466850">
            <a:lnSpc>
              <a:spcPct val="90000"/>
            </a:lnSpc>
            <a:spcBef>
              <a:spcPct val="0"/>
            </a:spcBef>
            <a:spcAft>
              <a:spcPct val="35000"/>
            </a:spcAft>
            <a:buNone/>
          </a:pPr>
          <a:r>
            <a:rPr lang="en-US" sz="3300" kern="1200"/>
            <a:t>5</a:t>
          </a:r>
        </a:p>
      </dsp:txBody>
      <dsp:txXfrm>
        <a:off x="8015395" y="561259"/>
        <a:ext cx="513418" cy="513418"/>
      </dsp:txXfrm>
    </dsp:sp>
    <dsp:sp modelId="{DF8D6ECD-C7FA-462A-A797-F3704AC7202C}">
      <dsp:nvSpPr>
        <dsp:cNvPr id="0" name=""/>
        <dsp:cNvSpPr/>
      </dsp:nvSpPr>
      <dsp:spPr>
        <a:xfrm>
          <a:off x="7436150" y="1346611"/>
          <a:ext cx="1671908" cy="1965600"/>
        </a:xfrm>
        <a:prstGeom prst="upArrowCallout">
          <a:avLst>
            <a:gd name="adj1" fmla="val 50000"/>
            <a:gd name="adj2" fmla="val 20000"/>
            <a:gd name="adj3" fmla="val 20000"/>
            <a:gd name="adj4" fmla="val 100000"/>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882" tIns="165100" rIns="131882" bIns="165100" numCol="1" spcCol="1270" anchor="t" anchorCtr="0">
          <a:noAutofit/>
        </a:bodyPr>
        <a:lstStyle/>
        <a:p>
          <a:pPr marL="0" lvl="0" indent="0" algn="l" defTabSz="488950">
            <a:lnSpc>
              <a:spcPct val="90000"/>
            </a:lnSpc>
            <a:spcBef>
              <a:spcPct val="0"/>
            </a:spcBef>
            <a:spcAft>
              <a:spcPct val="35000"/>
            </a:spcAft>
            <a:buNone/>
          </a:pPr>
          <a:r>
            <a:rPr lang="en-IE" sz="1100" kern="1200" dirty="0"/>
            <a:t>Learning </a:t>
          </a:r>
          <a:r>
            <a:rPr lang="en-US" sz="1100" kern="1200" dirty="0"/>
            <a:t>should be scaffolded – breaking it down into manageable chunks </a:t>
          </a:r>
          <a:r>
            <a:rPr lang="en-IE" sz="1100" kern="1200" dirty="0"/>
            <a:t>but also allowing for more in-depth exploration </a:t>
          </a:r>
          <a:endParaRPr lang="en-US" sz="1100" kern="1200" dirty="0"/>
        </a:p>
      </dsp:txBody>
      <dsp:txXfrm>
        <a:off x="7436150" y="1680993"/>
        <a:ext cx="1671908" cy="1631218"/>
      </dsp:txXfrm>
    </dsp:sp>
    <dsp:sp modelId="{C8CF39B4-DE72-4174-AC86-AB14C95C24D6}">
      <dsp:nvSpPr>
        <dsp:cNvPr id="0" name=""/>
        <dsp:cNvSpPr/>
      </dsp:nvSpPr>
      <dsp:spPr>
        <a:xfrm>
          <a:off x="9293826" y="817932"/>
          <a:ext cx="835954" cy="72"/>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62D342-8D51-4823-A07C-54830AD60520}">
      <dsp:nvSpPr>
        <dsp:cNvPr id="0" name=""/>
        <dsp:cNvSpPr/>
      </dsp:nvSpPr>
      <dsp:spPr>
        <a:xfrm>
          <a:off x="9766738" y="454926"/>
          <a:ext cx="726084" cy="726084"/>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76" tIns="28176" rIns="28176" bIns="28176" numCol="1" spcCol="1270" anchor="ctr" anchorCtr="0">
          <a:noAutofit/>
        </a:bodyPr>
        <a:lstStyle/>
        <a:p>
          <a:pPr marL="0" lvl="0" indent="0" algn="ctr" defTabSz="1466850">
            <a:lnSpc>
              <a:spcPct val="90000"/>
            </a:lnSpc>
            <a:spcBef>
              <a:spcPct val="0"/>
            </a:spcBef>
            <a:spcAft>
              <a:spcPct val="35000"/>
            </a:spcAft>
            <a:buNone/>
          </a:pPr>
          <a:r>
            <a:rPr lang="en-US" sz="3300" kern="1200"/>
            <a:t>6</a:t>
          </a:r>
        </a:p>
      </dsp:txBody>
      <dsp:txXfrm>
        <a:off x="9873071" y="561259"/>
        <a:ext cx="513418" cy="513418"/>
      </dsp:txXfrm>
    </dsp:sp>
    <dsp:sp modelId="{A54100A9-0661-4B78-9876-484109C6A3B8}">
      <dsp:nvSpPr>
        <dsp:cNvPr id="0" name=""/>
        <dsp:cNvSpPr/>
      </dsp:nvSpPr>
      <dsp:spPr>
        <a:xfrm>
          <a:off x="9293826" y="1346611"/>
          <a:ext cx="1671908" cy="1965600"/>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882" tIns="165100" rIns="131882" bIns="165100" numCol="1" spcCol="1270" anchor="t" anchorCtr="0">
          <a:noAutofit/>
        </a:bodyPr>
        <a:lstStyle/>
        <a:p>
          <a:pPr marL="0" lvl="0" indent="0" algn="l" defTabSz="488950">
            <a:lnSpc>
              <a:spcPct val="90000"/>
            </a:lnSpc>
            <a:spcBef>
              <a:spcPct val="0"/>
            </a:spcBef>
            <a:spcAft>
              <a:spcPct val="35000"/>
            </a:spcAft>
            <a:buNone/>
          </a:pPr>
          <a:r>
            <a:rPr lang="en-IE" sz="1100" kern="1200" dirty="0"/>
            <a:t>Implementing regular feedback opportunities, offering assignment templates so that criteria are less abstract </a:t>
          </a:r>
          <a:endParaRPr lang="en-US" sz="1100" kern="1200" dirty="0"/>
        </a:p>
      </dsp:txBody>
      <dsp:txXfrm>
        <a:off x="9293826" y="1680993"/>
        <a:ext cx="1671908" cy="163121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57418C-EBAB-42DA-B165-46546F4C0CE0}">
      <dsp:nvSpPr>
        <dsp:cNvPr id="0" name=""/>
        <dsp:cNvSpPr/>
      </dsp:nvSpPr>
      <dsp:spPr>
        <a:xfrm>
          <a:off x="0" y="1491177"/>
          <a:ext cx="1442751" cy="9161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D4BE3D-258E-4DB0-852C-EEC9EA2DE3B0}">
      <dsp:nvSpPr>
        <dsp:cNvPr id="0" name=""/>
        <dsp:cNvSpPr/>
      </dsp:nvSpPr>
      <dsp:spPr>
        <a:xfrm>
          <a:off x="160305" y="1643467"/>
          <a:ext cx="1442751" cy="91614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a:t>Parallel play/body doubling</a:t>
          </a:r>
          <a:endParaRPr lang="en-US" sz="1700" kern="1200"/>
        </a:p>
      </dsp:txBody>
      <dsp:txXfrm>
        <a:off x="187138" y="1670300"/>
        <a:ext cx="1389085" cy="862481"/>
      </dsp:txXfrm>
    </dsp:sp>
    <dsp:sp modelId="{B4B6A07D-465A-4F46-95AB-459F4B596532}">
      <dsp:nvSpPr>
        <dsp:cNvPr id="0" name=""/>
        <dsp:cNvSpPr/>
      </dsp:nvSpPr>
      <dsp:spPr>
        <a:xfrm>
          <a:off x="1763363" y="1491177"/>
          <a:ext cx="1442751" cy="9161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EA3AAD-4F14-4ED1-8136-C27D290F52C9}">
      <dsp:nvSpPr>
        <dsp:cNvPr id="0" name=""/>
        <dsp:cNvSpPr/>
      </dsp:nvSpPr>
      <dsp:spPr>
        <a:xfrm>
          <a:off x="1923669" y="1643467"/>
          <a:ext cx="1442751" cy="91614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a:t>Information sharing/info-dumping </a:t>
          </a:r>
          <a:endParaRPr lang="en-US" sz="1700" kern="1200"/>
        </a:p>
      </dsp:txBody>
      <dsp:txXfrm>
        <a:off x="1950502" y="1670300"/>
        <a:ext cx="1389085" cy="862481"/>
      </dsp:txXfrm>
    </dsp:sp>
    <dsp:sp modelId="{783744EB-A8C3-495A-9549-5B8F53093878}">
      <dsp:nvSpPr>
        <dsp:cNvPr id="0" name=""/>
        <dsp:cNvSpPr/>
      </dsp:nvSpPr>
      <dsp:spPr>
        <a:xfrm>
          <a:off x="3526726" y="1491177"/>
          <a:ext cx="1442751" cy="9161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E14F37-C640-47F4-9BC2-805EDE745FA8}">
      <dsp:nvSpPr>
        <dsp:cNvPr id="0" name=""/>
        <dsp:cNvSpPr/>
      </dsp:nvSpPr>
      <dsp:spPr>
        <a:xfrm>
          <a:off x="3687032" y="1643467"/>
          <a:ext cx="1442751" cy="91614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E" sz="1700" kern="1200"/>
            <a:t>Autistic pebbling </a:t>
          </a:r>
          <a:endParaRPr lang="en-US" sz="1700" kern="1200"/>
        </a:p>
      </dsp:txBody>
      <dsp:txXfrm>
        <a:off x="3713865" y="1670300"/>
        <a:ext cx="1389085" cy="86248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155403-EE44-084A-B123-9207FC44130F}" type="datetimeFigureOut">
              <a:rPr lang="en-US" smtClean="0"/>
              <a:t>12/12/2025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10D89-CAE2-D846-B6BC-0154730F9ADE}" type="slidenum">
              <a:rPr lang="en-US" smtClean="0"/>
              <a:t>‹#›</a:t>
            </a:fld>
            <a:endParaRPr lang="en-US"/>
          </a:p>
        </p:txBody>
      </p:sp>
    </p:spTree>
    <p:extLst>
      <p:ext uri="{BB962C8B-B14F-4D97-AF65-F5344CB8AC3E}">
        <p14:creationId xmlns:p14="http://schemas.microsoft.com/office/powerpoint/2010/main" val="1098560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ink.springer.com/article/10.1007/s11920-024-01560-x#ref-CR9"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mc.ncbi.nlm.nih.gov/articles/PMC6959478/#R211"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medicine.yale.edu/news/yale-medicine-magazine/article/in-autism-study-its-all-about-the-eyes/" TargetMode="External"/><Relationship Id="rId5" Type="http://schemas.openxmlformats.org/officeDocument/2006/relationships/hyperlink" Target="https://pmc.ncbi.nlm.nih.gov/articles/PMC6959478/#R33" TargetMode="External"/><Relationship Id="rId4" Type="http://schemas.openxmlformats.org/officeDocument/2006/relationships/hyperlink" Target="https://pmc.ncbi.nlm.nih.gov/articles/PMC6959478/#R187"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medium.com/@sonnyhallett/loops-of-concern-ff792eebad03"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journals.sagepub.com/doi/10.1177/13623613221129123#bibr3-13623613221129123" TargetMode="External"/><Relationship Id="rId3" Type="http://schemas.openxmlformats.org/officeDocument/2006/relationships/hyperlink" Target="https://journals.sagepub.com/doi/10.1177/27546330251333919#bibr45-27546330251333919" TargetMode="External"/><Relationship Id="rId7" Type="http://schemas.openxmlformats.org/officeDocument/2006/relationships/hyperlink" Target="https://journals.sagepub.com/doi/10.1177/27546330251333919#bibr47-27546330251333919"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journals.sagepub.com/doi/10.1177/27546330251333919#bibr77-27546330251333919" TargetMode="External"/><Relationship Id="rId5" Type="http://schemas.openxmlformats.org/officeDocument/2006/relationships/hyperlink" Target="https://journals.sagepub.com/doi/10.1177/27546330251333919#bibr34-27546330251333919" TargetMode="External"/><Relationship Id="rId4" Type="http://schemas.openxmlformats.org/officeDocument/2006/relationships/hyperlink" Target="https://journals.sagepub.com/doi/10.1177/27546330251333919#bibr22-27546330251333919"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journals.sagepub.com/doi/10.1177/27546330251333919#bibr28-27546330251333919"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journals.sagepub.com/doi/10.1177/27546330251333919#bibr35-27546330251333919" TargetMode="External"/><Relationship Id="rId5" Type="http://schemas.openxmlformats.org/officeDocument/2006/relationships/hyperlink" Target="https://journals.sagepub.com/doi/10.1177/27546330251333919#bibr33-27546330251333919" TargetMode="External"/><Relationship Id="rId4" Type="http://schemas.openxmlformats.org/officeDocument/2006/relationships/hyperlink" Target="https://journals.sagepub.com/doi/10.1177/27546330251333919#bibr29-27546330251333919"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focusonemotions.nl/172-collaborators-autism/465-laura-hul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ubmed.ncbi.nlm.nih.gov/32476451/"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310D89-CAE2-D846-B6BC-0154730F9ADE}" type="slidenum">
              <a:rPr lang="en-US" smtClean="0"/>
              <a:t>1</a:t>
            </a:fld>
            <a:endParaRPr lang="en-US"/>
          </a:p>
        </p:txBody>
      </p:sp>
    </p:spTree>
    <p:extLst>
      <p:ext uri="{BB962C8B-B14F-4D97-AF65-F5344CB8AC3E}">
        <p14:creationId xmlns:p14="http://schemas.microsoft.com/office/powerpoint/2010/main" val="1956828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effectLst/>
              </a:rPr>
              <a:t>Identity-first, non-deficit based language preferred by autistic adults. ASD more likely to be used in medical spaces and ASC more likely to be used in community/educational settings as a non-stigmatising alternative.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effectLst/>
              </a:rPr>
              <a:t>Professionals more likely to use person-first e.g. person with autism language in order to separate the person from the condition. Autistic people more likely to use identity first language and view autism as part of their identity and similar to other identity categories e.g. person with Irishness. </a:t>
            </a:r>
            <a:endParaRPr lang="en-US" dirty="0"/>
          </a:p>
          <a:p>
            <a:endParaRPr lang="en-US" dirty="0"/>
          </a:p>
          <a:p>
            <a:r>
              <a:rPr lang="en-US" dirty="0" err="1"/>
              <a:t>Stigmatising</a:t>
            </a:r>
            <a:r>
              <a:rPr lang="en-US" dirty="0"/>
              <a:t> language used in research – can be quite upsetting but important for context. </a:t>
            </a:r>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3</a:t>
            </a:fld>
            <a:endParaRPr lang="en-US"/>
          </a:p>
        </p:txBody>
      </p:sp>
    </p:spTree>
    <p:extLst>
      <p:ext uri="{BB962C8B-B14F-4D97-AF65-F5344CB8AC3E}">
        <p14:creationId xmlns:p14="http://schemas.microsoft.com/office/powerpoint/2010/main" val="3348312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have been significant increases in seeking and receiving diagnoses of autism, with UK adult autism diagnosis rates increasing from 1 in 100,000 in 1998, to 20 in 100,000 by 2018 [</a:t>
            </a:r>
            <a:r>
              <a:rPr lang="en-GB" sz="1200" b="0" i="0" kern="1200" dirty="0">
                <a:solidFill>
                  <a:schemeClr val="tx1"/>
                </a:solidFill>
                <a:effectLst/>
                <a:latin typeface="+mn-lt"/>
                <a:ea typeface="+mn-ea"/>
                <a:cs typeface="+mn-cs"/>
                <a:hlinkClick r:id="rId3" tooltip="Russell G, Stapley S, Newlove-Delgado T, Salmon A, White R, Warren F, Pearson A, Ford T. Time trends in autism diagnosis over 20 years: a UK Population‐based cohort study. J Child Psychol Psychiatry. 2022;63:674–82."/>
              </a:rPr>
              <a:t>9</a:t>
            </a:r>
            <a:r>
              <a:rPr lang="en-GB" sz="1200" b="0" i="0" kern="1200" dirty="0">
                <a:solidFill>
                  <a:schemeClr val="tx1"/>
                </a:solidFill>
                <a:effectLst/>
                <a:latin typeface="+mn-lt"/>
                <a:ea typeface="+mn-ea"/>
                <a:cs typeface="+mn-cs"/>
              </a:rPr>
              <a:t>], and the most recent estimated adult prevalence being around 1.1%. </a:t>
            </a:r>
          </a:p>
          <a:p>
            <a:endParaRPr lang="en-GB" sz="1800" dirty="0"/>
          </a:p>
          <a:p>
            <a:r>
              <a:rPr lang="en-GB" sz="1800" dirty="0"/>
              <a:t>Rates of diagnosis have increased hugely due to the broadening of diagnostic criteria – including inclusion of Aspergers Syndrome. </a:t>
            </a:r>
          </a:p>
          <a:p>
            <a:endParaRPr lang="en-GB" sz="1800" dirty="0"/>
          </a:p>
          <a:p>
            <a:r>
              <a:rPr lang="en-GB" sz="1800" dirty="0">
                <a:effectLst/>
                <a:latin typeface="Aptos" panose="020B0004020202020204" pitchFamily="34" charset="0"/>
                <a:ea typeface="Aptos" panose="020B0004020202020204" pitchFamily="34" charset="0"/>
                <a:cs typeface="Times New Roman" panose="02020603050405020304" pitchFamily="18" charset="0"/>
              </a:rPr>
              <a:t>R</a:t>
            </a:r>
            <a:r>
              <a:rPr lang="en-IE" sz="1800" dirty="0" err="1">
                <a:effectLst/>
                <a:latin typeface="Aptos" panose="020B0004020202020204" pitchFamily="34" charset="0"/>
                <a:ea typeface="Aptos" panose="020B0004020202020204" pitchFamily="34" charset="0"/>
                <a:cs typeface="Times New Roman" panose="02020603050405020304" pitchFamily="18" charset="0"/>
              </a:rPr>
              <a:t>atio</a:t>
            </a:r>
            <a:r>
              <a:rPr lang="en-IE" sz="1800" dirty="0">
                <a:effectLst/>
                <a:latin typeface="Aptos" panose="020B0004020202020204" pitchFamily="34" charset="0"/>
                <a:ea typeface="Aptos" panose="020B0004020202020204" pitchFamily="34" charset="0"/>
                <a:cs typeface="Times New Roman" panose="02020603050405020304" pitchFamily="18" charset="0"/>
              </a:rPr>
              <a:t> between men and women is currently estimated to be between 3:1 and 5:1 - changing now due to increased understanding and access, still average wait times to be assessed are extremely long and inequalities persist. Women more likely to be late diagnosed - social expectations for women are different – masking, diagnostic overshadowing – more likely to be diagnosed with mental health conditions first. </a:t>
            </a:r>
          </a:p>
          <a:p>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dirty="0">
                <a:effectLst/>
                <a:latin typeface="Aptos" panose="020B0004020202020204" pitchFamily="34" charset="0"/>
                <a:ea typeface="Aptos" panose="020B0004020202020204" pitchFamily="34" charset="0"/>
                <a:cs typeface="Times New Roman" panose="02020603050405020304" pitchFamily="18" charset="0"/>
              </a:rPr>
              <a:t>Criteria are formed based on external observation – particularly significant given the division between externalising/internalising symptoms. </a:t>
            </a:r>
            <a:r>
              <a:rPr lang="en-GB" sz="1200" b="0" i="0" kern="1200" dirty="0">
                <a:solidFill>
                  <a:schemeClr val="tx1"/>
                </a:solidFill>
                <a:effectLst/>
                <a:latin typeface="+mn-lt"/>
                <a:ea typeface="+mn-ea"/>
                <a:cs typeface="+mn-cs"/>
              </a:rPr>
              <a:t>Women more likely to mask/score lower on externalising symptoms e.g. stimming. Also more likely to have socially normative areas of interest e.g. related to celebrities. Internalising symptoms are less disruptive and so are often missed. </a:t>
            </a:r>
            <a:endParaRPr lang="en-IE"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2310D89-CAE2-D846-B6BC-0154730F9ADE}" type="slidenum">
              <a:rPr lang="en-US" smtClean="0"/>
              <a:t>4</a:t>
            </a:fld>
            <a:endParaRPr lang="en-US"/>
          </a:p>
        </p:txBody>
      </p:sp>
    </p:spTree>
    <p:extLst>
      <p:ext uri="{BB962C8B-B14F-4D97-AF65-F5344CB8AC3E}">
        <p14:creationId xmlns:p14="http://schemas.microsoft.com/office/powerpoint/2010/main" val="3078061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idea of a spectrum implies a linear system of functioning from ‘less’ to ‘more’ autistic. These labels can often be related to assumptions we have about capacity/what it means to be a functioning member of society e.g. the ability to communicate verbally is highly prioritised so many nonverbal individuals would be considered ‘low functioning’ in accordance with these standards. However, there is an active attempt to push back against functioning labels and recognise that people’s functioning can differ depending on day. </a:t>
            </a:r>
          </a:p>
          <a:p>
            <a:endParaRPr lang="en-GB" dirty="0"/>
          </a:p>
          <a:p>
            <a:r>
              <a:rPr lang="en-GB" dirty="0"/>
              <a:t>The spectrum is more accurately portrayed as a wheel which illustrates where an individual exists along a continuum with several different subsets e.g. language and sensory skills are areas of strength for this person but they may require more support around executive functioning. This is referred to as a ‘spiky profile’ of functioning. HFA/LFA is also sometimes referred to as low vs high support needs. There can be an assumption that if one has managed to make it to university, one must have low support needs which </a:t>
            </a:r>
            <a:r>
              <a:rPr lang="en-GB" dirty="0" err="1"/>
              <a:t>invisibilises</a:t>
            </a:r>
            <a:r>
              <a:rPr lang="en-GB" dirty="0"/>
              <a:t> the difficulties faced by autistic students who might be very strong academically but require support in other areas that are less visible and requires high degree of executive functioning e.g. self-care activities. </a:t>
            </a:r>
          </a:p>
        </p:txBody>
      </p:sp>
      <p:sp>
        <p:nvSpPr>
          <p:cNvPr id="4" name="Slide Number Placeholder 3"/>
          <p:cNvSpPr>
            <a:spLocks noGrp="1"/>
          </p:cNvSpPr>
          <p:nvPr>
            <p:ph type="sldNum" sz="quarter" idx="5"/>
          </p:nvPr>
        </p:nvSpPr>
        <p:spPr/>
        <p:txBody>
          <a:bodyPr/>
          <a:lstStyle/>
          <a:p>
            <a:fld id="{A2310D89-CAE2-D846-B6BC-0154730F9ADE}" type="slidenum">
              <a:rPr lang="en-US" smtClean="0"/>
              <a:t>5</a:t>
            </a:fld>
            <a:endParaRPr lang="en-US"/>
          </a:p>
        </p:txBody>
      </p:sp>
    </p:spTree>
    <p:extLst>
      <p:ext uri="{BB962C8B-B14F-4D97-AF65-F5344CB8AC3E}">
        <p14:creationId xmlns:p14="http://schemas.microsoft.com/office/powerpoint/2010/main" val="3997542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Majority of existing theories are quite deficit based – looking at comparisons between autistic and non-autistic people. Autistic people are often seen as failing in some way - </a:t>
            </a:r>
            <a:r>
              <a:rPr lang="en-IE" sz="1800" kern="100" dirty="0">
                <a:effectLst/>
                <a:latin typeface="Aptos" panose="020B0004020202020204" pitchFamily="34" charset="0"/>
                <a:ea typeface="Aptos" panose="020B0004020202020204" pitchFamily="34" charset="0"/>
                <a:cs typeface="Times New Roman" panose="02020603050405020304" pitchFamily="18" charset="0"/>
              </a:rPr>
              <a:t>even if they outperform neurotypicals, this is somehow seen as a negative e.g. weak central coherence theory suggests a bias towards local processing – enhanced ability to perceive details – this is perceived as a deficit in global thinking e.g. seeing the bigger picture. Idea that there may be an evolutionary adaptation to having individuals who are better at detail orientation – use of these skills in various contexts e.g. the US military has specific programs to recruit autistic individuals for this reason.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Probably one of the most (in)famous theories of autistic cognition is the idea that autistic people lack a theory of mind i.e. the ability to attribute mental states to other people, particularly in instances where they differ from your own. Only autistic people, “together with robots and chimpanzees” lack a theory of mind (</a:t>
            </a:r>
            <a:r>
              <a:rPr lang="en-GB" sz="1200" b="0" i="0" u="sng" kern="1200" dirty="0">
                <a:solidFill>
                  <a:schemeClr val="tx1"/>
                </a:solidFill>
                <a:effectLst/>
                <a:latin typeface="+mn-lt"/>
                <a:ea typeface="+mn-ea"/>
                <a:cs typeface="+mn-cs"/>
                <a:hlinkClick r:id="rId3"/>
              </a:rPr>
              <a:t>Pinker, 2002</a:t>
            </a:r>
            <a:r>
              <a:rPr lang="en-GB" sz="1200" b="0" i="0" kern="1200" dirty="0">
                <a:solidFill>
                  <a:schemeClr val="tx1"/>
                </a:solidFill>
                <a:effectLst/>
                <a:latin typeface="+mn-lt"/>
                <a:ea typeface="+mn-ea"/>
                <a:cs typeface="+mn-cs"/>
              </a:rPr>
              <a:t>, p. 62; see also </a:t>
            </a:r>
            <a:r>
              <a:rPr lang="en-GB" sz="1200" b="0" i="0" u="sng" kern="1200" dirty="0">
                <a:solidFill>
                  <a:schemeClr val="tx1"/>
                </a:solidFill>
                <a:effectLst/>
                <a:latin typeface="+mn-lt"/>
                <a:ea typeface="+mn-ea"/>
                <a:cs typeface="+mn-cs"/>
                <a:hlinkClick r:id="rId4"/>
              </a:rPr>
              <a:t>Mitchell, 1997</a:t>
            </a:r>
            <a:r>
              <a:rPr lang="en-GB" sz="1200" b="0" i="0" kern="1200" dirty="0">
                <a:solidFill>
                  <a:schemeClr val="tx1"/>
                </a:solidFill>
                <a:effectLst/>
                <a:latin typeface="+mn-lt"/>
                <a:ea typeface="+mn-ea"/>
                <a:cs typeface="+mn-cs"/>
              </a:rPr>
              <a:t>) and are therefore “biologically set apart from the rest of humanity in lacking the basic machinery” (</a:t>
            </a:r>
            <a:r>
              <a:rPr lang="en-GB" sz="1200" b="0" i="0" u="sng" kern="1200" dirty="0">
                <a:solidFill>
                  <a:schemeClr val="tx1"/>
                </a:solidFill>
                <a:effectLst/>
                <a:latin typeface="+mn-lt"/>
                <a:ea typeface="+mn-ea"/>
                <a:cs typeface="+mn-cs"/>
                <a:hlinkClick r:id="rId5"/>
              </a:rPr>
              <a:t>Baron-Cohen, 2009</a:t>
            </a:r>
            <a:r>
              <a:rPr lang="en-GB" sz="1200" b="0" i="0" kern="1200" dirty="0">
                <a:solidFill>
                  <a:schemeClr val="tx1"/>
                </a:solidFill>
                <a:effectLst/>
                <a:latin typeface="+mn-lt"/>
                <a:ea typeface="+mn-ea"/>
                <a:cs typeface="+mn-cs"/>
              </a:rPr>
              <a:t>, p. 73)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kern="100" dirty="0">
                <a:effectLst/>
                <a:latin typeface="Aptos" panose="020B0004020202020204" pitchFamily="34" charset="0"/>
                <a:ea typeface="Aptos" panose="020B0004020202020204" pitchFamily="34" charset="0"/>
                <a:cs typeface="Times New Roman" panose="02020603050405020304" pitchFamily="18" charset="0"/>
              </a:rPr>
              <a:t>Extreme Male Brain Theory – empathising + systemising – idea that autism is a representation of an extreme male profile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kern="1200" dirty="0">
                <a:solidFill>
                  <a:schemeClr val="tx1"/>
                </a:solidFill>
                <a:effectLst/>
                <a:latin typeface="+mn-lt"/>
                <a:ea typeface="+mn-ea"/>
                <a:cs typeface="+mn-cs"/>
              </a:rPr>
              <a:t>Social motivation theory - “ASD can be construed as an extreme case of diminished social motivation and, as such, provides a powerful model to understand humans’ intrinsic drive to seek acceptance and avoid rejection.”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00" dirty="0">
                <a:effectLst/>
                <a:latin typeface="Aptos" panose="020B0004020202020204" pitchFamily="34" charset="0"/>
                <a:ea typeface="Aptos" panose="020B0004020202020204" pitchFamily="34" charset="0"/>
                <a:cs typeface="Times New Roman" panose="02020603050405020304" pitchFamily="18" charset="0"/>
              </a:rPr>
              <a:t>Progression towards less stigmatising theories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What all of these theories point to though is that the experience of the world may be qualitatively different as an autistic person - </a:t>
            </a:r>
            <a:r>
              <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In autism study, it’s all about the eyes &lt; Yale School of Medicine</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 focusing on different stimuli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What myths/stereotypes do we think might arise as a result of these theories? </a:t>
            </a: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6</a:t>
            </a:fld>
            <a:endParaRPr lang="en-US"/>
          </a:p>
        </p:txBody>
      </p:sp>
    </p:spTree>
    <p:extLst>
      <p:ext uri="{BB962C8B-B14F-4D97-AF65-F5344CB8AC3E}">
        <p14:creationId xmlns:p14="http://schemas.microsoft.com/office/powerpoint/2010/main" val="4216738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Monotropism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refers to an attentional style which prioritises intense focus on a limited number of stimuli. </a:t>
            </a:r>
            <a:r>
              <a:rPr lang="en-GB" sz="1800" b="0" i="0" kern="1200" dirty="0">
                <a:solidFill>
                  <a:schemeClr val="tx1"/>
                </a:solidFill>
                <a:effectLst/>
                <a:latin typeface="+mn-lt"/>
                <a:ea typeface="+mn-ea"/>
                <a:cs typeface="+mn-cs"/>
              </a:rPr>
              <a:t>Polytropic individuals may be better at switching attention between various tasks and multi-tasking as their focus is less in-depth.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idea that autistic individuals are monotropic is a non-deficit focused explanation of several aspects of the autistic experience e.g. experiences of hyperfocus/flow when focused on areas of interest.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Hyperfocus refers to periods of intense concentration on particular tasks – often lasting for multiple hours. Can be advantageous for university study for example but also present difficulties in other areas e.g. neglecting self-care tasks, eating, sleeping.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Autistic inertia –difficulty getting started/switching tasks - </a:t>
            </a:r>
            <a:r>
              <a:rPr lang="en-GB" sz="1800" kern="100" dirty="0">
                <a:effectLst/>
                <a:latin typeface="Aptos" panose="020B0004020202020204" pitchFamily="34" charset="0"/>
                <a:cs typeface="Times New Roman" panose="02020603050405020304" pitchFamily="18" charset="0"/>
              </a:rPr>
              <a:t>h</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ow switching tasks can be disruptive.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kern="1200" dirty="0">
                <a:solidFill>
                  <a:schemeClr val="tx1"/>
                </a:solidFill>
                <a:effectLst/>
                <a:latin typeface="+mn-lt"/>
                <a:ea typeface="+mn-ea"/>
                <a:cs typeface="+mn-cs"/>
              </a:rPr>
              <a:t>Autistic anxiety - rumination and perseveration over worries or uncertainties - </a:t>
            </a:r>
            <a:r>
              <a:rPr lang="en-GB" sz="1800" dirty="0">
                <a:hlinkClick r:id="rId3"/>
              </a:rPr>
              <a:t>Loops of Concern. A short self-help guide to tackling… | by Sonny Hallett | Medium</a:t>
            </a:r>
            <a:endParaRPr lang="en-GB"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kern="100" dirty="0">
                <a:effectLst/>
                <a:latin typeface="Aptos" panose="020B0004020202020204" pitchFamily="34" charset="0"/>
                <a:ea typeface="Aptos" panose="020B0004020202020204" pitchFamily="34" charset="0"/>
                <a:cs typeface="Times New Roman" panose="02020603050405020304" pitchFamily="18" charset="0"/>
              </a:rPr>
              <a:t>Shows how theories do not need to be deficit based to have explanatory power.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i="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2310D89-CAE2-D846-B6BC-0154730F9ADE}" type="slidenum">
              <a:rPr lang="en-US" smtClean="0"/>
              <a:t>7</a:t>
            </a:fld>
            <a:endParaRPr lang="en-US"/>
          </a:p>
        </p:txBody>
      </p:sp>
    </p:spTree>
    <p:extLst>
      <p:ext uri="{BB962C8B-B14F-4D97-AF65-F5344CB8AC3E}">
        <p14:creationId xmlns:p14="http://schemas.microsoft.com/office/powerpoint/2010/main" val="2311951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IE" sz="1800" kern="100" dirty="0">
                <a:effectLst/>
                <a:latin typeface="Aptos" panose="020B0004020202020204" pitchFamily="34" charset="0"/>
                <a:ea typeface="Aptos" panose="020B0004020202020204" pitchFamily="34" charset="0"/>
                <a:cs typeface="Times New Roman" panose="02020603050405020304" pitchFamily="18" charset="0"/>
              </a:rPr>
              <a:t>The idea that autistic people are socially disinterested – dehumanising - ignores the fact that some of the actions autistic people perform in social situations are actually quite adaptive - e.g. not making eye contact is helpful in terms of paying attention, stimming helps people regulate </a:t>
            </a:r>
          </a:p>
          <a:p>
            <a:pPr>
              <a:lnSpc>
                <a:spcPct val="115000"/>
              </a:lnSpc>
              <a:spcAft>
                <a:spcPts val="800"/>
              </a:spcAft>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IE" sz="1800" kern="100" dirty="0">
                <a:effectLst/>
                <a:latin typeface="Aptos" panose="020B0004020202020204" pitchFamily="34" charset="0"/>
                <a:ea typeface="Aptos" panose="020B0004020202020204" pitchFamily="34" charset="0"/>
                <a:cs typeface="Times New Roman" panose="02020603050405020304" pitchFamily="18" charset="0"/>
              </a:rPr>
              <a:t>The idea that autistic people don’t possess empathy – considered a core quality of what it means to be human. In fact, some autistic individuals report experiencing hyper-empathy – may not be perceived as such due to differences in emotional and social presentation (Kimber, Verrier, Connolly, 2024)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Idea that we are all on the spectrum somewhere – often meant as a well meaning phrase but ignores that reality that autism is a disability which has distinct cognitive underpinnings and incurs disadvantages in the current social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8</a:t>
            </a:fld>
            <a:endParaRPr lang="en-US"/>
          </a:p>
        </p:txBody>
      </p:sp>
    </p:spTree>
    <p:extLst>
      <p:ext uri="{BB962C8B-B14F-4D97-AF65-F5344CB8AC3E}">
        <p14:creationId xmlns:p14="http://schemas.microsoft.com/office/powerpoint/2010/main" val="3463765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IE" sz="1200" dirty="0">
                <a:latin typeface="Bierstadt" panose="020B0004020202020204" pitchFamily="34" charset="0"/>
                <a:cs typeface="Aptos Serif" panose="020B0502040204020203" pitchFamily="18" charset="0"/>
              </a:rPr>
              <a:t>Research suggests that non-autistic people:</a:t>
            </a:r>
          </a:p>
          <a:p>
            <a:r>
              <a:rPr lang="en-IE" sz="1200" dirty="0">
                <a:latin typeface="Bierstadt" panose="020B0004020202020204" pitchFamily="34" charset="0"/>
                <a:cs typeface="Aptos Serif" panose="020B0502040204020203" pitchFamily="18" charset="0"/>
              </a:rPr>
              <a:t>Struggle to interpret the mental states of autistic people, including gestures and facial expressions (</a:t>
            </a:r>
            <a:r>
              <a:rPr lang="en-IE" sz="1200" u="sng" dirty="0">
                <a:latin typeface="Bierstadt" panose="020B0004020202020204" pitchFamily="34" charset="0"/>
                <a:cs typeface="Aptos Serif" panose="020B0502040204020203" pitchFamily="18" charset="0"/>
                <a:hlinkClick r:id="rId3"/>
              </a:rPr>
              <a:t>Heasman &amp; Gillespie, 2018</a:t>
            </a:r>
            <a:r>
              <a:rPr lang="en-IE" sz="1200" dirty="0">
                <a:latin typeface="Bierstadt" panose="020B0004020202020204" pitchFamily="34" charset="0"/>
                <a:cs typeface="Aptos Serif" panose="020B0502040204020203" pitchFamily="18" charset="0"/>
              </a:rPr>
              <a:t>;</a:t>
            </a:r>
            <a:r>
              <a:rPr lang="en-IE" sz="1200" u="sng" dirty="0">
                <a:latin typeface="Bierstadt" panose="020B0004020202020204" pitchFamily="34" charset="0"/>
                <a:cs typeface="Aptos Serif" panose="020B0502040204020203" pitchFamily="18" charset="0"/>
              </a:rPr>
              <a:t> </a:t>
            </a:r>
            <a:r>
              <a:rPr lang="en-IE" sz="1200" u="sng" dirty="0" err="1">
                <a:latin typeface="Bierstadt" panose="020B0004020202020204" pitchFamily="34" charset="0"/>
                <a:cs typeface="Aptos Serif" panose="020B0502040204020203" pitchFamily="18" charset="0"/>
                <a:hlinkClick r:id="rId4"/>
              </a:rPr>
              <a:t>Casartelli</a:t>
            </a:r>
            <a:r>
              <a:rPr lang="en-IE" sz="1200" u="sng" dirty="0">
                <a:latin typeface="Bierstadt" panose="020B0004020202020204" pitchFamily="34" charset="0"/>
                <a:cs typeface="Aptos Serif" panose="020B0502040204020203" pitchFamily="18" charset="0"/>
                <a:hlinkClick r:id="rId4"/>
              </a:rPr>
              <a:t> et al., 2020</a:t>
            </a:r>
            <a:r>
              <a:rPr lang="en-IE" sz="1200" u="sng" dirty="0">
                <a:latin typeface="Bierstadt" panose="020B0004020202020204" pitchFamily="34" charset="0"/>
                <a:cs typeface="Aptos Serif" panose="020B0502040204020203" pitchFamily="18" charset="0"/>
              </a:rPr>
              <a:t>)</a:t>
            </a:r>
          </a:p>
          <a:p>
            <a:r>
              <a:rPr lang="en-IE" sz="1200" dirty="0">
                <a:latin typeface="Bierstadt" panose="020B0004020202020204" pitchFamily="34" charset="0"/>
                <a:cs typeface="Aptos Serif" panose="020B0502040204020203" pitchFamily="18" charset="0"/>
              </a:rPr>
              <a:t>Form negative first impressions, hold negative stereotypes and make unfavourable judgements about autistic people </a:t>
            </a:r>
            <a:r>
              <a:rPr lang="en-IE" sz="1200" b="1" dirty="0">
                <a:latin typeface="Bierstadt" panose="020B0004020202020204" pitchFamily="34" charset="0"/>
                <a:cs typeface="Aptos Serif" panose="020B0502040204020203" pitchFamily="18" charset="0"/>
              </a:rPr>
              <a:t>e.g. reading them as awkward, less likeable and less trustworthy </a:t>
            </a:r>
            <a:r>
              <a:rPr lang="en-IE" sz="1200" dirty="0">
                <a:latin typeface="Bierstadt" panose="020B0004020202020204" pitchFamily="34" charset="0"/>
                <a:cs typeface="Aptos Serif" panose="020B0502040204020203" pitchFamily="18" charset="0"/>
              </a:rPr>
              <a:t>(</a:t>
            </a:r>
            <a:r>
              <a:rPr lang="en-IE" sz="1200" u="sng" dirty="0">
                <a:latin typeface="Bierstadt" panose="020B0004020202020204" pitchFamily="34" charset="0"/>
                <a:cs typeface="Aptos Serif" panose="020B0502040204020203" pitchFamily="18" charset="0"/>
                <a:hlinkClick r:id="rId5"/>
              </a:rPr>
              <a:t>Dickter et al., 2020</a:t>
            </a:r>
            <a:r>
              <a:rPr lang="en-IE" sz="1200" dirty="0">
                <a:latin typeface="Bierstadt" panose="020B0004020202020204" pitchFamily="34" charset="0"/>
                <a:cs typeface="Aptos Serif" panose="020B0502040204020203" pitchFamily="18" charset="0"/>
              </a:rPr>
              <a:t>; </a:t>
            </a:r>
            <a:r>
              <a:rPr lang="en-IE" sz="1200" u="sng" dirty="0">
                <a:latin typeface="Bierstadt" panose="020B0004020202020204" pitchFamily="34" charset="0"/>
                <a:cs typeface="Aptos Serif" panose="020B0502040204020203" pitchFamily="18" charset="0"/>
                <a:hlinkClick r:id="rId6"/>
              </a:rPr>
              <a:t>Sasson et al., 2017</a:t>
            </a:r>
            <a:r>
              <a:rPr lang="en-IE" sz="1200" dirty="0">
                <a:latin typeface="Bierstadt" panose="020B0004020202020204" pitchFamily="34" charset="0"/>
                <a:cs typeface="Aptos Serif" panose="020B0502040204020203" pitchFamily="18" charset="0"/>
              </a:rPr>
              <a:t>) </a:t>
            </a:r>
          </a:p>
          <a:p>
            <a:r>
              <a:rPr lang="en-IE" sz="1200" b="0" dirty="0">
                <a:latin typeface="Bierstadt" panose="020B0004020202020204" pitchFamily="34" charset="0"/>
                <a:cs typeface="Aptos Serif" panose="020B0502040204020203" pitchFamily="18" charset="0"/>
              </a:rPr>
              <a:t>Are likely to overestimate how much they accommodate autistic people during interactions (</a:t>
            </a:r>
            <a:r>
              <a:rPr lang="en-IE" sz="1200" b="0" u="sng" dirty="0">
                <a:latin typeface="Bierstadt" panose="020B0004020202020204" pitchFamily="34" charset="0"/>
                <a:cs typeface="Aptos Serif" panose="020B0502040204020203" pitchFamily="18" charset="0"/>
                <a:hlinkClick r:id="rId7"/>
              </a:rPr>
              <a:t>Heasman &amp; Gillespie, 2019b</a:t>
            </a:r>
            <a:r>
              <a:rPr lang="en-IE" sz="1200" b="0" dirty="0">
                <a:latin typeface="Bierstadt" panose="020B0004020202020204" pitchFamily="34" charset="0"/>
                <a:cs typeface="Aptos Serif" panose="020B0502040204020203" pitchFamily="18" charset="0"/>
              </a:rPr>
              <a:t>).</a:t>
            </a:r>
          </a:p>
          <a:p>
            <a:endParaRPr lang="en-US" sz="1200" dirty="0">
              <a:latin typeface="Bierstadt" panose="020B0004020202020204" pitchFamily="34" charset="0"/>
              <a:cs typeface="Aptos Serif" panose="020B0502040204020203" pitchFamily="18" charset="0"/>
            </a:endParaRP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Autistic adults report frequent experiences of misunderstandings by others and little acceptance by the non-autistic community, which has negative effects on their mental health (</a:t>
            </a:r>
            <a:r>
              <a:rPr lang="en-GB" sz="12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8"/>
              </a:rPr>
              <a:t>Camus et al., 2022</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2310D89-CAE2-D846-B6BC-0154730F9ADE}" type="slidenum">
              <a:rPr lang="en-US" smtClean="0"/>
              <a:t>9</a:t>
            </a:fld>
            <a:endParaRPr lang="en-US"/>
          </a:p>
        </p:txBody>
      </p:sp>
    </p:spTree>
    <p:extLst>
      <p:ext uri="{BB962C8B-B14F-4D97-AF65-F5344CB8AC3E}">
        <p14:creationId xmlns:p14="http://schemas.microsoft.com/office/powerpoint/2010/main" val="3683585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sz="1200" dirty="0">
                <a:latin typeface="Aptos "/>
              </a:rPr>
              <a:t>Milton (2012) – the idea that there is a bidirectional breakdown in communication between autistic and nonautistic speakers – rather than locating the deficit within the autistic person, he outlines an empathy gap between people or a ‘mismatch of salience’ </a:t>
            </a:r>
          </a:p>
          <a:p>
            <a:pPr>
              <a:lnSpc>
                <a:spcPct val="100000"/>
              </a:lnSpc>
            </a:pPr>
            <a:endParaRPr lang="en-US" sz="1200" dirty="0">
              <a:latin typeface="Aptos "/>
            </a:endParaRPr>
          </a:p>
          <a:p>
            <a:pPr>
              <a:lnSpc>
                <a:spcPct val="100000"/>
              </a:lnSpc>
            </a:pPr>
            <a:r>
              <a:rPr lang="en-US" sz="1200" dirty="0">
                <a:latin typeface="Aptos "/>
              </a:rPr>
              <a:t>Empirical evidence for DEP: </a:t>
            </a:r>
          </a:p>
          <a:p>
            <a:pPr>
              <a:lnSpc>
                <a:spcPct val="100000"/>
              </a:lnSpc>
            </a:pPr>
            <a:endParaRPr lang="en-US" sz="1200" dirty="0">
              <a:latin typeface="Aptos "/>
            </a:endParaRPr>
          </a:p>
          <a:p>
            <a:pPr marL="171450" indent="-171450">
              <a:lnSpc>
                <a:spcPct val="100000"/>
              </a:lnSpc>
              <a:buFont typeface="Arial" panose="020B0604020202020204" pitchFamily="34" charset="0"/>
              <a:buChar char="•"/>
            </a:pPr>
            <a:r>
              <a:rPr lang="en-IE" sz="1200" dirty="0">
                <a:latin typeface="Aptos "/>
              </a:rPr>
              <a:t>A</a:t>
            </a:r>
            <a:r>
              <a:rPr lang="en-IE" sz="1200" b="0" i="0" dirty="0">
                <a:effectLst/>
                <a:latin typeface="Aptos "/>
              </a:rPr>
              <a:t>utistic people develop rapport and communicate as effectively with other autistic people as non-autistic people do with each other (</a:t>
            </a:r>
            <a:r>
              <a:rPr lang="en-IE" sz="1200" b="0" i="0" u="sng" dirty="0">
                <a:effectLst/>
                <a:latin typeface="Aptos "/>
                <a:hlinkClick r:id="rId3"/>
              </a:rPr>
              <a:t>Crompton, Hallett et al., 2020</a:t>
            </a:r>
            <a:r>
              <a:rPr lang="en-IE" sz="1200" b="0" i="0" dirty="0">
                <a:effectLst/>
                <a:latin typeface="Aptos "/>
              </a:rPr>
              <a:t>; </a:t>
            </a:r>
            <a:r>
              <a:rPr lang="en-IE" sz="1200" b="0" i="0" u="sng" dirty="0">
                <a:effectLst/>
                <a:latin typeface="Aptos "/>
                <a:hlinkClick r:id="rId4"/>
              </a:rPr>
              <a:t>Crompton, Ropar et al., 2020</a:t>
            </a:r>
            <a:r>
              <a:rPr lang="en-IE" sz="1200" b="0" i="0" dirty="0">
                <a:effectLst/>
                <a:latin typeface="Aptos "/>
              </a:rPr>
              <a:t>).</a:t>
            </a:r>
          </a:p>
          <a:p>
            <a:pPr marL="171450" indent="-171450">
              <a:lnSpc>
                <a:spcPct val="100000"/>
              </a:lnSpc>
              <a:buFont typeface="Arial" panose="020B0604020202020204" pitchFamily="34" charset="0"/>
              <a:buChar char="•"/>
            </a:pPr>
            <a:r>
              <a:rPr lang="en-IE" sz="1200" b="1" i="0" dirty="0">
                <a:effectLst/>
                <a:latin typeface="Aptos "/>
              </a:rPr>
              <a:t>Have different friend trait-preferences to non-autistic people (</a:t>
            </a:r>
            <a:r>
              <a:rPr lang="en-IE" sz="1200" b="1" i="0" u="sng" dirty="0">
                <a:effectLst/>
                <a:latin typeface="Aptos "/>
                <a:hlinkClick r:id="rId5"/>
              </a:rPr>
              <a:t>DeBrabander et al., 2019</a:t>
            </a:r>
            <a:r>
              <a:rPr lang="en-IE" sz="1200" b="1" i="0" dirty="0">
                <a:effectLst/>
                <a:latin typeface="Aptos "/>
              </a:rPr>
              <a:t>; </a:t>
            </a:r>
            <a:r>
              <a:rPr lang="en-IE" sz="1200" b="1" i="0" u="sng" dirty="0">
                <a:effectLst/>
                <a:latin typeface="Aptos "/>
                <a:hlinkClick r:id="rId6"/>
              </a:rPr>
              <a:t>Dunn et al., 2023</a:t>
            </a:r>
            <a:r>
              <a:rPr lang="en-IE" sz="1200" b="1" i="0" dirty="0">
                <a:effectLst/>
                <a:latin typeface="Aptos "/>
              </a:rPr>
              <a:t>) – for example even though both autistic and non-autistic observers rate autistic participants as awkward, this is only a deterrence for interaction for non-autistic people but may actually be prized by autistic people. </a:t>
            </a:r>
          </a:p>
          <a:p>
            <a:pPr>
              <a:lnSpc>
                <a:spcPct val="100000"/>
              </a:lnSpc>
            </a:pPr>
            <a:endParaRPr lang="en-IE" sz="1200" b="0" i="0" dirty="0">
              <a:effectLst/>
              <a:latin typeface="Aptos "/>
            </a:endParaRPr>
          </a:p>
          <a:p>
            <a:pPr>
              <a:lnSpc>
                <a:spcPct val="100000"/>
              </a:lnSpc>
            </a:pPr>
            <a:endParaRPr lang="en-IE" sz="1200" b="0" i="0" dirty="0">
              <a:effectLst/>
              <a:latin typeface="Aptos "/>
            </a:endParaRPr>
          </a:p>
        </p:txBody>
      </p:sp>
      <p:sp>
        <p:nvSpPr>
          <p:cNvPr id="4" name="Slide Number Placeholder 3"/>
          <p:cNvSpPr>
            <a:spLocks noGrp="1"/>
          </p:cNvSpPr>
          <p:nvPr>
            <p:ph type="sldNum" sz="quarter" idx="5"/>
          </p:nvPr>
        </p:nvSpPr>
        <p:spPr/>
        <p:txBody>
          <a:bodyPr/>
          <a:lstStyle/>
          <a:p>
            <a:fld id="{A2310D89-CAE2-D846-B6BC-0154730F9ADE}" type="slidenum">
              <a:rPr lang="en-US" smtClean="0"/>
              <a:t>10</a:t>
            </a:fld>
            <a:endParaRPr lang="en-US"/>
          </a:p>
        </p:txBody>
      </p:sp>
    </p:spTree>
    <p:extLst>
      <p:ext uri="{BB962C8B-B14F-4D97-AF65-F5344CB8AC3E}">
        <p14:creationId xmlns:p14="http://schemas.microsoft.com/office/powerpoint/2010/main" val="1124725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11</a:t>
            </a:fld>
            <a:endParaRPr lang="en-US"/>
          </a:p>
        </p:txBody>
      </p:sp>
    </p:spTree>
    <p:extLst>
      <p:ext uri="{BB962C8B-B14F-4D97-AF65-F5344CB8AC3E}">
        <p14:creationId xmlns:p14="http://schemas.microsoft.com/office/powerpoint/2010/main" val="117659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E" b="0" i="0" dirty="0">
                <a:solidFill>
                  <a:srgbClr val="2E38A2"/>
                </a:solidFill>
                <a:effectLst/>
                <a:latin typeface="Work Sans" pitchFamily="2" charset="77"/>
              </a:rPr>
              <a:t>Based on research from </a:t>
            </a:r>
            <a:r>
              <a:rPr lang="en-IE" b="1" i="0" dirty="0">
                <a:solidFill>
                  <a:srgbClr val="2E38A2"/>
                </a:solidFill>
                <a:effectLst/>
                <a:latin typeface="Work Sans" pitchFamily="2" charset="77"/>
              </a:rPr>
              <a:t>2019</a:t>
            </a:r>
            <a:r>
              <a:rPr lang="en-IE" b="0" i="0" dirty="0">
                <a:solidFill>
                  <a:srgbClr val="2E38A2"/>
                </a:solidFill>
                <a:effectLst/>
                <a:latin typeface="Work Sans" pitchFamily="2" charset="77"/>
              </a:rPr>
              <a:t> by </a:t>
            </a:r>
            <a:r>
              <a:rPr lang="en-IE" b="1" i="0" u="none" strike="noStrike" dirty="0">
                <a:solidFill>
                  <a:srgbClr val="42A5CE"/>
                </a:solidFill>
                <a:effectLst/>
                <a:latin typeface="Work Sans" pitchFamily="2" charset="77"/>
                <a:hlinkClick r:id="rId3"/>
              </a:rPr>
              <a:t>Laura Hull</a:t>
            </a:r>
            <a:r>
              <a:rPr lang="en-IE" b="0" i="0" dirty="0">
                <a:solidFill>
                  <a:srgbClr val="2E38A2"/>
                </a:solidFill>
                <a:effectLst/>
                <a:latin typeface="Work Sans" pitchFamily="2" charset="77"/>
              </a:rPr>
              <a:t> et al., the following </a:t>
            </a:r>
            <a:r>
              <a:rPr lang="en-IE" b="1" i="0" dirty="0">
                <a:solidFill>
                  <a:srgbClr val="2E38A2"/>
                </a:solidFill>
                <a:effectLst/>
                <a:latin typeface="Work Sans" pitchFamily="2" charset="77"/>
              </a:rPr>
              <a:t>3</a:t>
            </a:r>
            <a:r>
              <a:rPr lang="en-IE" b="0" i="0" dirty="0">
                <a:solidFill>
                  <a:srgbClr val="2E38A2"/>
                </a:solidFill>
                <a:effectLst/>
                <a:latin typeface="Work Sans" pitchFamily="2" charset="77"/>
              </a:rPr>
              <a:t> subcategories of camouflaging were defined:</a:t>
            </a:r>
            <a:r>
              <a:rPr lang="en-IE" b="0" i="0" u="none" strike="noStrike" baseline="30000" dirty="0">
                <a:solidFill>
                  <a:srgbClr val="42A5CE"/>
                </a:solidFill>
                <a:effectLst/>
                <a:latin typeface="Work Sans" pitchFamily="2" charset="77"/>
              </a:rPr>
              <a:t>[7]</a:t>
            </a:r>
            <a:endParaRPr lang="en-IE" b="0" i="0" dirty="0">
              <a:solidFill>
                <a:srgbClr val="2E38A2"/>
              </a:solidFill>
              <a:effectLst/>
              <a:latin typeface="Work Sans" pitchFamily="2" charset="77"/>
            </a:endParaRPr>
          </a:p>
          <a:p>
            <a:pPr algn="l">
              <a:buFont typeface="Arial" panose="020B0604020202020204" pitchFamily="34" charset="0"/>
              <a:buNone/>
            </a:pPr>
            <a:r>
              <a:rPr lang="en-IE" b="1" i="0" dirty="0">
                <a:solidFill>
                  <a:srgbClr val="2E38A2"/>
                </a:solidFill>
                <a:effectLst/>
                <a:latin typeface="Work Sans" pitchFamily="2" charset="77"/>
              </a:rPr>
              <a:t>Compensation</a:t>
            </a:r>
            <a:r>
              <a:rPr lang="en-IE" b="0" i="0" dirty="0">
                <a:solidFill>
                  <a:srgbClr val="2E38A2"/>
                </a:solidFill>
                <a:effectLst/>
                <a:latin typeface="Work Sans" pitchFamily="2" charset="77"/>
              </a:rPr>
              <a:t> — Strategies used to actively compensate for difficulties in social situations.</a:t>
            </a:r>
          </a:p>
          <a:p>
            <a:pPr marL="742950" lvl="1" indent="-285750" algn="l">
              <a:buFont typeface="Arial" panose="020B0604020202020204" pitchFamily="34" charset="0"/>
              <a:buChar char="•"/>
            </a:pPr>
            <a:r>
              <a:rPr lang="en-IE" b="0" i="0" dirty="0">
                <a:solidFill>
                  <a:srgbClr val="2E38A2"/>
                </a:solidFill>
                <a:effectLst/>
                <a:latin typeface="Work Sans" pitchFamily="2" charset="77"/>
              </a:rPr>
              <a:t>Examples: copying body language and facial expressions, learning social cues from movies and books </a:t>
            </a:r>
          </a:p>
          <a:p>
            <a:pPr marL="457200" lvl="1" indent="0" algn="l">
              <a:buFont typeface="Arial" panose="020B0604020202020204" pitchFamily="34" charset="0"/>
              <a:buNone/>
            </a:pPr>
            <a:r>
              <a:rPr lang="en-IE" b="1" i="0" dirty="0">
                <a:solidFill>
                  <a:srgbClr val="2E38A2"/>
                </a:solidFill>
                <a:effectLst/>
                <a:latin typeface="Work Sans" pitchFamily="2" charset="77"/>
              </a:rPr>
              <a:t>Masking</a:t>
            </a:r>
            <a:r>
              <a:rPr lang="en-IE" b="0" i="0" dirty="0">
                <a:solidFill>
                  <a:srgbClr val="2E38A2"/>
                </a:solidFill>
                <a:effectLst/>
                <a:latin typeface="Work Sans" pitchFamily="2" charset="77"/>
              </a:rPr>
              <a:t> — Strategies used to hide autistic characteristics or portray a non-autistic persona.</a:t>
            </a:r>
          </a:p>
          <a:p>
            <a:pPr marL="742950" lvl="1" indent="-285750" algn="l">
              <a:buFont typeface="Arial" panose="020B0604020202020204" pitchFamily="34" charset="0"/>
              <a:buChar char="•"/>
            </a:pPr>
            <a:r>
              <a:rPr lang="en-IE" b="0" i="0" dirty="0">
                <a:solidFill>
                  <a:srgbClr val="2E38A2"/>
                </a:solidFill>
                <a:effectLst/>
                <a:latin typeface="Work Sans" pitchFamily="2" charset="77"/>
              </a:rPr>
              <a:t>Examples: adjusting face and body to appear confident and/or relaxed, forcing eye contact.</a:t>
            </a:r>
          </a:p>
          <a:p>
            <a:pPr algn="l">
              <a:buFont typeface="Arial" panose="020B0604020202020204" pitchFamily="34" charset="0"/>
              <a:buChar char="•"/>
            </a:pPr>
            <a:r>
              <a:rPr lang="en-IE" b="1" i="0" dirty="0">
                <a:solidFill>
                  <a:srgbClr val="2E38A2"/>
                </a:solidFill>
                <a:effectLst/>
                <a:latin typeface="Work Sans" pitchFamily="2" charset="77"/>
              </a:rPr>
              <a:t>Assimilation</a:t>
            </a:r>
            <a:r>
              <a:rPr lang="en-IE" b="0" i="0" dirty="0">
                <a:solidFill>
                  <a:srgbClr val="2E38A2"/>
                </a:solidFill>
                <a:effectLst/>
                <a:latin typeface="Work Sans" pitchFamily="2" charset="77"/>
              </a:rPr>
              <a:t> — Strategies used to try to fit in with others in social situations.</a:t>
            </a:r>
          </a:p>
          <a:p>
            <a:pPr marL="742950" lvl="1" indent="-285750" algn="l">
              <a:buFont typeface="Arial" panose="020B0604020202020204" pitchFamily="34" charset="0"/>
              <a:buChar char="•"/>
            </a:pPr>
            <a:r>
              <a:rPr lang="en-IE" b="0" i="0" dirty="0">
                <a:solidFill>
                  <a:srgbClr val="2E38A2"/>
                </a:solidFill>
                <a:effectLst/>
                <a:latin typeface="Work Sans" pitchFamily="2" charset="77"/>
              </a:rPr>
              <a:t>Examples: Putting on an act, avoiding or forcing interactions with others.</a:t>
            </a:r>
          </a:p>
          <a:p>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Masking/camouflaging has been shown to be associated with poor mental health outcomes for autistic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Survey by NAS found that 94% of autistic adults experience anxiety + 50% have a clinical diagnosis.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70% of neurodivergent people report co-occurring mental health diagnoses in contrast to the prevalence rates amongst HE students overall being around 30%.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Camouflaging has been found to be a risk marker for suicidality. Participants in qualitative studies have reported anxiety as a result of not being their ‘true selves’ in social situations. It is also reported that camouflaging is mentally and physically taxing and has a negative impact on constructs like identity and experiences of acceptance by others.</a:t>
            </a:r>
            <a:br>
              <a:rPr lang="en-IE" dirty="0"/>
            </a:br>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12</a:t>
            </a:fld>
            <a:endParaRPr lang="en-US"/>
          </a:p>
        </p:txBody>
      </p:sp>
    </p:spTree>
    <p:extLst>
      <p:ext uri="{BB962C8B-B14F-4D97-AF65-F5344CB8AC3E}">
        <p14:creationId xmlns:p14="http://schemas.microsoft.com/office/powerpoint/2010/main" val="3282064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15000"/>
              </a:lnSpc>
              <a:buFont typeface="Symbol" pitchFamily="2"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Suicidality – Sarah Cassidy - Studies have shown that up to 66% of autistic adults have thought about taking their own life, and an alarming 35% have attempted suicide. Around 1% of people in the UK are autistic, yet up to 15% of people hospitalised after attempting suicide have a diagnosis of autism.</a:t>
            </a:r>
          </a:p>
          <a:p>
            <a:pPr>
              <a:lnSpc>
                <a:spcPct val="115000"/>
              </a:lnSpc>
              <a:spcAft>
                <a:spcPts val="800"/>
              </a:spcAft>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IE" sz="1800" kern="100" dirty="0">
                <a:effectLst/>
                <a:latin typeface="Aptos" panose="020B0004020202020204" pitchFamily="34" charset="0"/>
                <a:ea typeface="Aptos" panose="020B0004020202020204" pitchFamily="34" charset="0"/>
                <a:cs typeface="Times New Roman" panose="02020603050405020304" pitchFamily="18" charset="0"/>
              </a:rPr>
              <a:t>Reasons for this: </a:t>
            </a:r>
          </a:p>
          <a:p>
            <a:pPr marL="285750" indent="-285750">
              <a:lnSpc>
                <a:spcPct val="115000"/>
              </a:lnSpc>
              <a:spcAft>
                <a:spcPts val="800"/>
              </a:spcAft>
              <a:buFont typeface="Arial" panose="020B0604020202020204" pitchFamily="34" charset="0"/>
              <a:buChar char="•"/>
            </a:pPr>
            <a:r>
              <a:rPr lang="en-GB" sz="1800" b="0" kern="100" dirty="0">
                <a:effectLst/>
                <a:latin typeface="Aptos" panose="020B0004020202020204" pitchFamily="34" charset="0"/>
                <a:ea typeface="Aptos" panose="020B0004020202020204" pitchFamily="34" charset="0"/>
                <a:cs typeface="Times New Roman" panose="02020603050405020304" pitchFamily="18" charset="0"/>
              </a:rPr>
              <a:t>Masking</a:t>
            </a:r>
          </a:p>
          <a:p>
            <a:pPr marL="285750" indent="-285750">
              <a:lnSpc>
                <a:spcPct val="115000"/>
              </a:lnSpc>
              <a:spcAft>
                <a:spcPts val="800"/>
              </a:spcAft>
              <a:buFont typeface="Arial" panose="020B0604020202020204" pitchFamily="34" charset="0"/>
              <a:buChar char="•"/>
            </a:pPr>
            <a:r>
              <a:rPr lang="en-GB" sz="1800" b="0" kern="100" dirty="0">
                <a:effectLst/>
                <a:latin typeface="Aptos" panose="020B0004020202020204" pitchFamily="34" charset="0"/>
                <a:ea typeface="Aptos" panose="020B0004020202020204" pitchFamily="34" charset="0"/>
                <a:cs typeface="Times New Roman" panose="02020603050405020304" pitchFamily="18" charset="0"/>
              </a:rPr>
              <a:t>Pressures related to functioning in a neurotypical society</a:t>
            </a:r>
          </a:p>
          <a:p>
            <a:pPr marL="285750" indent="-285750">
              <a:lnSpc>
                <a:spcPct val="115000"/>
              </a:lnSpc>
              <a:spcAft>
                <a:spcPts val="800"/>
              </a:spcAft>
              <a:buFont typeface="Arial" panose="020B0604020202020204" pitchFamily="34" charset="0"/>
              <a:buChar char="•"/>
            </a:pPr>
            <a:r>
              <a:rPr lang="en-GB" sz="1800" b="0" kern="100" dirty="0">
                <a:effectLst/>
                <a:latin typeface="Aptos" panose="020B0004020202020204" pitchFamily="34" charset="0"/>
                <a:ea typeface="Aptos" panose="020B0004020202020204" pitchFamily="34" charset="0"/>
                <a:cs typeface="Times New Roman" panose="02020603050405020304" pitchFamily="18" charset="0"/>
              </a:rPr>
              <a:t>Autism-specific factors such as perfectionist/black and white thinking</a:t>
            </a:r>
          </a:p>
          <a:p>
            <a:pPr marL="285750" indent="-285750">
              <a:lnSpc>
                <a:spcPct val="115000"/>
              </a:lnSpc>
              <a:spcAft>
                <a:spcPts val="800"/>
              </a:spcAft>
              <a:buFont typeface="Arial" panose="020B0604020202020204" pitchFamily="34" charset="0"/>
              <a:buChar char="•"/>
            </a:pPr>
            <a:r>
              <a:rPr lang="en-GB" sz="1800" b="0" kern="100" dirty="0">
                <a:effectLst/>
                <a:latin typeface="Aptos" panose="020B0004020202020204" pitchFamily="34" charset="0"/>
                <a:ea typeface="Aptos" panose="020B0004020202020204" pitchFamily="34" charset="0"/>
                <a:cs typeface="Times New Roman" panose="02020603050405020304" pitchFamily="18" charset="0"/>
              </a:rPr>
              <a:t>External risk factors – isolation, unemployment, lack of appropriate mental health support</a:t>
            </a:r>
          </a:p>
          <a:p>
            <a:pPr marL="285750" indent="-285750">
              <a:lnSpc>
                <a:spcPct val="115000"/>
              </a:lnSpc>
              <a:spcAft>
                <a:spcPts val="800"/>
              </a:spcAft>
              <a:buFont typeface="Arial" panose="020B0604020202020204" pitchFamily="34" charset="0"/>
              <a:buChar char="•"/>
            </a:pPr>
            <a:r>
              <a:rPr lang="en-GB" sz="1800" b="0" kern="100" dirty="0">
                <a:effectLst/>
                <a:latin typeface="Aptos" panose="020B0004020202020204" pitchFamily="34" charset="0"/>
                <a:ea typeface="Aptos" panose="020B0004020202020204" pitchFamily="34" charset="0"/>
                <a:cs typeface="Times New Roman" panose="02020603050405020304" pitchFamily="18" charset="0"/>
              </a:rPr>
              <a:t>General models of suicidal thoughts and behaviours e.g. feeling like you are a burden on those around you. </a:t>
            </a:r>
          </a:p>
          <a:p>
            <a:pPr marL="285750" indent="-285750">
              <a:lnSpc>
                <a:spcPct val="115000"/>
              </a:lnSpc>
              <a:spcAft>
                <a:spcPts val="800"/>
              </a:spcAft>
              <a:buFont typeface="Arial" panose="020B0604020202020204" pitchFamily="34" charset="0"/>
              <a:buChar char="•"/>
            </a:pPr>
            <a:r>
              <a:rPr lang="en-GB" sz="1800" b="0" kern="100" dirty="0">
                <a:effectLst/>
                <a:latin typeface="Aptos" panose="020B0004020202020204" pitchFamily="34" charset="0"/>
                <a:ea typeface="Aptos" panose="020B0004020202020204" pitchFamily="34" charset="0"/>
                <a:cs typeface="Times New Roman" panose="02020603050405020304" pitchFamily="18" charset="0"/>
              </a:rPr>
              <a:t>One phenomenon which has been connected to suicidality in autistic people is autism burnout. </a:t>
            </a:r>
          </a:p>
        </p:txBody>
      </p:sp>
      <p:sp>
        <p:nvSpPr>
          <p:cNvPr id="4" name="Slide Number Placeholder 3"/>
          <p:cNvSpPr>
            <a:spLocks noGrp="1"/>
          </p:cNvSpPr>
          <p:nvPr>
            <p:ph type="sldNum" sz="quarter" idx="5"/>
          </p:nvPr>
        </p:nvSpPr>
        <p:spPr/>
        <p:txBody>
          <a:bodyPr/>
          <a:lstStyle/>
          <a:p>
            <a:fld id="{A2310D89-CAE2-D846-B6BC-0154730F9ADE}" type="slidenum">
              <a:rPr lang="en-US" smtClean="0"/>
              <a:t>13</a:t>
            </a:fld>
            <a:endParaRPr lang="en-US"/>
          </a:p>
        </p:txBody>
      </p:sp>
    </p:spTree>
    <p:extLst>
      <p:ext uri="{BB962C8B-B14F-4D97-AF65-F5344CB8AC3E}">
        <p14:creationId xmlns:p14="http://schemas.microsoft.com/office/powerpoint/2010/main" val="3811684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Not a clinical diagnosis but a community developed concept which is now beginning to be supported in research. </a:t>
            </a:r>
          </a:p>
          <a:p>
            <a:endParaRPr lang="en-IE" sz="1800" b="0" i="0" dirty="0">
              <a:solidFill>
                <a:srgbClr val="1B1B1B"/>
              </a:solidFill>
              <a:effectLst/>
              <a:latin typeface="Cambria" panose="02040503050406030204" pitchFamily="18" charset="0"/>
            </a:endParaRPr>
          </a:p>
          <a:p>
            <a:r>
              <a:rPr lang="en-IE" sz="1800" b="0" i="0" dirty="0">
                <a:solidFill>
                  <a:srgbClr val="1B1B1B"/>
                </a:solidFill>
                <a:effectLst/>
                <a:latin typeface="Cambria" panose="02040503050406030204" pitchFamily="18" charset="0"/>
              </a:rPr>
              <a:t>Autistic burnout is a syndrome conceptualized as resulting from chronic life stress and a mismatch of expectations and abilities without adequate supports. It is characterized by pervasive, long-term (typically 3+ months) exhaustion, loss of function, and reduced tolerance to stimulus.</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u="none"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2800" b="0" i="0" dirty="0">
                <a:solidFill>
                  <a:srgbClr val="1B1B1B"/>
                </a:solidFill>
                <a:effectLst/>
                <a:latin typeface="Cambria" panose="02040503050406030204" pitchFamily="18" charset="0"/>
              </a:rPr>
              <a:t>Participants experienced something called autistic regression where skills they might once have had are now absent. This can include the ability to communicate verbally, live independently etc. Participants reported being less able to tune out environmental stimuli and being overstimulated more frequently and experiencing increased meltdowns and shutdowns. </a:t>
            </a:r>
            <a:endParaRPr lang="en-IE" sz="2800" b="0" i="0" u="none" kern="100" dirty="0">
              <a:solidFill>
                <a:srgbClr val="1B1B1B"/>
              </a:solidFill>
              <a:effectLst/>
              <a:latin typeface="Cambria" panose="02040503050406030204" pitchFamily="18" charset="0"/>
              <a:ea typeface="Aptos" panose="020B000402020202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2800" b="0" i="0" u="none" kern="100" dirty="0">
                <a:solidFill>
                  <a:srgbClr val="1B1B1B"/>
                </a:solidFill>
                <a:effectLst/>
                <a:latin typeface="Cambria" panose="02040503050406030204" pitchFamily="18" charset="0"/>
                <a:ea typeface="Aptos" panose="020B0004020202020204" pitchFamily="34" charset="0"/>
                <a:cs typeface="Times New Roman" panose="02020603050405020304" pitchFamily="18" charset="0"/>
              </a:rPr>
              <a:t>Masking highlighted as the most prominent life stressor.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b="0" i="0" dirty="0">
              <a:solidFill>
                <a:srgbClr val="1B1B1B"/>
              </a:solidFill>
              <a:effectLst/>
              <a:latin typeface="Cambria" panose="02040503050406030204" pitchFamily="18" charset="0"/>
            </a:endParaRPr>
          </a:p>
          <a:p>
            <a:pPr marL="171450" indent="-171450">
              <a:buFont typeface="Arial" panose="020B0604020202020204" pitchFamily="34" charset="0"/>
              <a:buChar char="•"/>
            </a:pPr>
            <a:r>
              <a:rPr lang="en-IE" b="0" i="0" dirty="0" err="1">
                <a:solidFill>
                  <a:srgbClr val="1B1B1B"/>
                </a:solidFill>
                <a:effectLst/>
                <a:latin typeface="Cambria" panose="02040503050406030204" pitchFamily="18" charset="0"/>
              </a:rPr>
              <a:t>Inabilty</a:t>
            </a:r>
            <a:r>
              <a:rPr lang="en-IE" b="0" i="0" dirty="0">
                <a:solidFill>
                  <a:srgbClr val="1B1B1B"/>
                </a:solidFill>
                <a:effectLst/>
                <a:latin typeface="Cambria" panose="02040503050406030204" pitchFamily="18" charset="0"/>
              </a:rPr>
              <a:t> to get relief – issues dismissed – told that everyone experiences stress and they need to ‘get on with it’ </a:t>
            </a:r>
          </a:p>
          <a:p>
            <a:pPr marL="171450" indent="-171450">
              <a:buFont typeface="Arial" panose="020B0604020202020204" pitchFamily="34" charset="0"/>
              <a:buChar char="•"/>
            </a:pPr>
            <a:r>
              <a:rPr lang="en-IE" b="0" i="0" dirty="0">
                <a:solidFill>
                  <a:srgbClr val="1B1B1B"/>
                </a:solidFill>
                <a:effectLst/>
                <a:latin typeface="Cambria" panose="02040503050406030204" pitchFamily="18" charset="0"/>
              </a:rPr>
              <a:t>Struggling with boundaries, saying no, self-advocacy skills </a:t>
            </a:r>
          </a:p>
          <a:p>
            <a:pPr marL="171450" indent="-171450">
              <a:buFont typeface="Arial" panose="020B0604020202020204" pitchFamily="34" charset="0"/>
              <a:buChar char="•"/>
            </a:pPr>
            <a:r>
              <a:rPr lang="en-IE" b="0" i="0" dirty="0">
                <a:solidFill>
                  <a:srgbClr val="1B1B1B"/>
                </a:solidFill>
                <a:effectLst/>
                <a:latin typeface="Cambria" panose="02040503050406030204" pitchFamily="18" charset="0"/>
              </a:rPr>
              <a:t>Lack of access to effective support </a:t>
            </a:r>
          </a:p>
          <a:p>
            <a:pPr marL="171450" indent="-171450">
              <a:buFont typeface="Arial" panose="020B0604020202020204" pitchFamily="34" charset="0"/>
              <a:buChar char="•"/>
            </a:pPr>
            <a:r>
              <a:rPr lang="en-IE" b="0" i="0" dirty="0">
                <a:solidFill>
                  <a:srgbClr val="1B1B1B"/>
                </a:solidFill>
                <a:effectLst/>
                <a:latin typeface="Cambria" panose="02040503050406030204" pitchFamily="18" charset="0"/>
              </a:rPr>
              <a:t>Many people reported first seeking a diagnosis at this time due to the loss of compensation abilities. </a:t>
            </a:r>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14</a:t>
            </a:fld>
            <a:endParaRPr lang="en-US"/>
          </a:p>
        </p:txBody>
      </p:sp>
    </p:spTree>
    <p:extLst>
      <p:ext uri="{BB962C8B-B14F-4D97-AF65-F5344CB8AC3E}">
        <p14:creationId xmlns:p14="http://schemas.microsoft.com/office/powerpoint/2010/main" val="3622149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00" dirty="0">
                <a:effectLst/>
                <a:latin typeface="Aptos" panose="020B0004020202020204" pitchFamily="34" charset="0"/>
                <a:ea typeface="Aptos" panose="020B0004020202020204" pitchFamily="34" charset="0"/>
                <a:cs typeface="Times New Roman" panose="02020603050405020304" pitchFamily="18" charset="0"/>
              </a:rPr>
              <a:t>Your brain is actively creating your experience of the world – it is suggested that many neurotypical people are better able to tune out aspects of their environment that their brain deems irrelevant e.g. lights, humming of a fridge. Autistic people experience this less and so their perception is often more accurate/intense – more so-called noise/irrelevant information to consider. If this is reduced, this can have implications for the ability of an autistic person to engage in employment, navigate the social environment etc.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2310D89-CAE2-D846-B6BC-0154730F9ADE}" type="slidenum">
              <a:rPr lang="en-US" smtClean="0"/>
              <a:t>15</a:t>
            </a:fld>
            <a:endParaRPr lang="en-US"/>
          </a:p>
        </p:txBody>
      </p:sp>
    </p:spTree>
    <p:extLst>
      <p:ext uri="{BB962C8B-B14F-4D97-AF65-F5344CB8AC3E}">
        <p14:creationId xmlns:p14="http://schemas.microsoft.com/office/powerpoint/2010/main" val="1978750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Capacity Jug model developed by Dr Holly Sutherland – illustration of the invisible demands that may be placed on an autistic person.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00" dirty="0">
              <a:effectLst/>
              <a:latin typeface="Aptos" panose="020B0004020202020204" pitchFamily="34" charset="0"/>
              <a:cs typeface="Times New Roman" panose="02020603050405020304" pitchFamily="18" charset="0"/>
            </a:endParaRPr>
          </a:p>
          <a:p>
            <a:r>
              <a:rPr lang="en-US" dirty="0"/>
              <a:t>Autistic individuals may experience difficulties with both interoception – perception of bodily signals e.g. hunger, thirst and alexithymia, a difficulty identifying one’s emotions – which can make recognizing one’s needs in a given moment complicated. </a:t>
            </a:r>
          </a:p>
          <a:p>
            <a:endParaRPr lang="en-US" dirty="0"/>
          </a:p>
          <a:p>
            <a:r>
              <a:rPr lang="en-US" dirty="0"/>
              <a:t>Discussion in the literature about whether this is inherent to autism or whether it is an artefact of navigating a neurotypical society in which autistic modes of expression are not prioritized.</a:t>
            </a:r>
          </a:p>
          <a:p>
            <a:pPr marL="0" lvl="0" indent="0">
              <a:lnSpc>
                <a:spcPct val="115000"/>
              </a:lnSpc>
              <a:buFont typeface="Symbol" pitchFamily="2" charset="2"/>
              <a:buNone/>
            </a:pPr>
            <a:endParaRPr lang="en-US" sz="1200" kern="1200" dirty="0">
              <a:effectLst/>
              <a:latin typeface="+mn-lt"/>
              <a:ea typeface="+mn-ea"/>
              <a:cs typeface="+mn-cs"/>
            </a:endParaRPr>
          </a:p>
          <a:p>
            <a:pPr marL="0" lvl="0" indent="0">
              <a:lnSpc>
                <a:spcPct val="115000"/>
              </a:lnSpc>
              <a:buFont typeface="Symbol" pitchFamily="2"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Meltdown/shutdowns – both a response to this sense of overwhelm. Meltdowns usually involve more externalising symptoms including physical symptoms which can present a danger to the person e.g. hitting one’s head. </a:t>
            </a:r>
          </a:p>
          <a:p>
            <a:pPr marL="0" lvl="0" indent="0">
              <a:lnSpc>
                <a:spcPct val="115000"/>
              </a:lnSpc>
              <a:buFont typeface="Symbol" pitchFamily="2"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15000"/>
              </a:lnSpc>
              <a:buFont typeface="Symbol" pitchFamily="2"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Shutdowns involve more internalising symptoms – individual may be nonverbal/dissociate/feel numb.  </a:t>
            </a:r>
          </a:p>
          <a:p>
            <a:pPr marL="0" lvl="0" indent="0">
              <a:lnSpc>
                <a:spcPct val="115000"/>
              </a:lnSpc>
              <a:buFont typeface="Symbol" pitchFamily="2"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15000"/>
              </a:lnSpc>
              <a:buFont typeface="Symbol" pitchFamily="2"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Best supportive approach in the case of meltdowns/shutdowns is to reduce demands on this person – accept that they may not be able to communicate verbally, do not interact with them physically unless this has been agreed in advance. Some individuals may be able to recognise before they reach the point of meltdown/shutdown and engage in coping strategies to deescalate the situation e.g. stimming. Some autistic people have assistance dogs who are adept at recognising when they are about to become overwhelmed – may act like a weighted blanket by lying on the person and providing pressure. </a:t>
            </a:r>
          </a:p>
          <a:p>
            <a:pPr marL="0" lvl="0" indent="0">
              <a:lnSpc>
                <a:spcPct val="115000"/>
              </a:lnSpc>
              <a:buFont typeface="Symbol" pitchFamily="2"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15000"/>
              </a:lnSpc>
              <a:buFont typeface="Symbol" pitchFamily="2"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Autistic individuals often report a high degree of shame after experiencing meltdowns – particularly if they have been witnessed by another person. Reassuring the person that you are not judging them and that everyone gets overwhelmed by emotions from time to time. </a:t>
            </a:r>
          </a:p>
          <a:p>
            <a:pPr marL="0" lvl="0" indent="0">
              <a:lnSpc>
                <a:spcPct val="115000"/>
              </a:lnSpc>
              <a:buFont typeface="Symbol" pitchFamily="2"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15000"/>
              </a:lnSpc>
              <a:buFont typeface="Symbol" pitchFamily="2"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Interesting to consider in terms of pathological demand avoidance – not a clinical diagnosis but a profile – has also been renamed within the autistic community as ‘persistent drive for autonomy’.</a:t>
            </a:r>
          </a:p>
          <a:p>
            <a:pPr marL="0" lvl="0" indent="0">
              <a:lnSpc>
                <a:spcPct val="115000"/>
              </a:lnSpc>
              <a:spcAft>
                <a:spcPts val="800"/>
              </a:spcAft>
              <a:buFont typeface="Symbol" pitchFamily="2" charset="2"/>
              <a:buNone/>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16</a:t>
            </a:fld>
            <a:endParaRPr lang="en-US"/>
          </a:p>
        </p:txBody>
      </p:sp>
    </p:spTree>
    <p:extLst>
      <p:ext uri="{BB962C8B-B14F-4D97-AF65-F5344CB8AC3E}">
        <p14:creationId xmlns:p14="http://schemas.microsoft.com/office/powerpoint/2010/main" val="204698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Now we have seen that autistic individuals face significant challenges in terms of the mental health – what is their experience of navigating mental health services?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High rate of comorbidity with mental health conditions </a:t>
            </a:r>
            <a:r>
              <a:rPr lang="en-GB" sz="1200" b="0" i="0" kern="1200" dirty="0" err="1">
                <a:solidFill>
                  <a:schemeClr val="tx1"/>
                </a:solidFill>
                <a:effectLst/>
                <a:latin typeface="+mn-lt"/>
                <a:ea typeface="+mn-ea"/>
                <a:cs typeface="+mn-cs"/>
              </a:rPr>
              <a:t>e.g</a:t>
            </a:r>
            <a:r>
              <a:rPr lang="en-GB" sz="1200" b="0" i="0" kern="1200" dirty="0">
                <a:solidFill>
                  <a:schemeClr val="tx1"/>
                </a:solidFill>
                <a:effectLst/>
                <a:latin typeface="+mn-lt"/>
                <a:ea typeface="+mn-ea"/>
                <a:cs typeface="+mn-cs"/>
              </a:rPr>
              <a:t> anxiety + depression, physical health issues e.g. Ehlers-Danlos syndrome, digestive issues, eating disorders + associated physical health impacts, other forms of neurodiversity e.g. ADHD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Included statistics here from the AMASE report – indicates that 26% of a sample of 50 Scottish autistic people denied mental health services as a result of being autistic and 52% had negative experiences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Low proficiency in terms of practitioner confidence in treating an autistic person – only 36% said practitioners had adequate autism knowledge and 42% said they were not listened to or taken seriously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Double empathy problem in healthcare – differences in pain perception – may underreport symptoms or find it difficult to describe what they are experiencing due to interoception/alexithymia difficulties </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5"/>
          </p:nvPr>
        </p:nvSpPr>
        <p:spPr/>
        <p:txBody>
          <a:bodyPr/>
          <a:lstStyle/>
          <a:p>
            <a:fld id="{A2310D89-CAE2-D846-B6BC-0154730F9ADE}" type="slidenum">
              <a:rPr lang="en-US" smtClean="0"/>
              <a:t>17</a:t>
            </a:fld>
            <a:endParaRPr lang="en-US"/>
          </a:p>
        </p:txBody>
      </p:sp>
    </p:spTree>
    <p:extLst>
      <p:ext uri="{BB962C8B-B14F-4D97-AF65-F5344CB8AC3E}">
        <p14:creationId xmlns:p14="http://schemas.microsoft.com/office/powerpoint/2010/main" val="67140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How do these experiences translate to the university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Thirty-six percent of autistic undergraduate students who enrolled in 2019 did not complete their degree after three years. The rate compares to 29% for the general student population and is higher than that for any other disability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Disabled Students UK survey found that only 21% of autistic students received the support they required.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sensory environment presents a significant challenge – may limit attendance at lectures, ability to engage in extra-curricular activities e.g. social activities and clubs which may take place in noisy environments. Autistic people often report self-medicating in order to cope with the sensory overwhelm of these environments. This can increase their r</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isk of addiction – research in this area is beginning to show that autistic individuals are potentially at an increased risk of developing a substance misuse disorder. Another area where harmful assumptions have had a negative impact – research in this area has lagged because of assumption that autistic people would not want to be in these environments. </a:t>
            </a: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00" dirty="0">
              <a:solidFill>
                <a:schemeClr val="tx1"/>
              </a:solidFill>
              <a:effectLst/>
              <a:latin typeface="Aptos" panose="020B0004020202020204" pitchFamily="34"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00" dirty="0">
                <a:solidFill>
                  <a:schemeClr val="tx1"/>
                </a:solidFill>
                <a:effectLst/>
                <a:latin typeface="Aptos" panose="020B0004020202020204" pitchFamily="34" charset="0"/>
                <a:ea typeface="+mn-ea"/>
                <a:cs typeface="Times New Roman" panose="02020603050405020304" pitchFamily="18" charset="0"/>
              </a:rPr>
              <a:t>As we have seen, due to the double empathy problem and other factors, autistic students may find it difficult to integrate socially. This means that they are often missing out on the hidden curriculum e.g. ways to navigate university life that you learn from other students. They are also at higher r</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isk of interpersonal victimisation e.g. financial exploitation, sexual violence and other forms of abuse.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kern="1200" dirty="0">
                <a:solidFill>
                  <a:schemeClr val="tx1"/>
                </a:solidFill>
                <a:effectLst/>
                <a:latin typeface="+mn-lt"/>
                <a:ea typeface="+mn-ea"/>
                <a:cs typeface="+mn-cs"/>
              </a:rPr>
              <a:t>Similar to suicidality – it may connect to black + white thinking/perfectionism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kern="1200" dirty="0">
                <a:solidFill>
                  <a:schemeClr val="tx1"/>
                </a:solidFill>
                <a:effectLst/>
                <a:latin typeface="+mn-lt"/>
                <a:ea typeface="+mn-ea"/>
                <a:cs typeface="+mn-cs"/>
              </a:rPr>
              <a:t>Navigating </a:t>
            </a:r>
            <a:r>
              <a:rPr lang="en-GB" sz="1200" b="0" i="0" u="none" kern="1200" dirty="0" err="1">
                <a:solidFill>
                  <a:schemeClr val="tx1"/>
                </a:solidFill>
                <a:effectLst/>
                <a:latin typeface="+mn-lt"/>
                <a:ea typeface="+mn-ea"/>
                <a:cs typeface="+mn-cs"/>
              </a:rPr>
              <a:t>neuronormative</a:t>
            </a:r>
            <a:r>
              <a:rPr lang="en-GB" sz="1200" b="0" i="0" u="none" kern="1200" dirty="0">
                <a:solidFill>
                  <a:schemeClr val="tx1"/>
                </a:solidFill>
                <a:effectLst/>
                <a:latin typeface="+mn-lt"/>
                <a:ea typeface="+mn-ea"/>
                <a:cs typeface="+mn-cs"/>
              </a:rPr>
              <a:t> course requirements </a:t>
            </a:r>
            <a:r>
              <a:rPr lang="en-GB" sz="1200" b="1" i="0" u="none" kern="1200" dirty="0">
                <a:solidFill>
                  <a:schemeClr val="tx1"/>
                </a:solidFill>
                <a:effectLst/>
                <a:latin typeface="+mn-lt"/>
                <a:ea typeface="+mn-ea"/>
                <a:cs typeface="+mn-cs"/>
              </a:rPr>
              <a:t>e.g. eye contact during presentations, </a:t>
            </a:r>
            <a:r>
              <a:rPr lang="en-GB" b="1" dirty="0"/>
              <a:t>assumptions about capacity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kern="1200" dirty="0">
                <a:solidFill>
                  <a:schemeClr val="tx1"/>
                </a:solidFill>
                <a:effectLst/>
                <a:latin typeface="+mn-lt"/>
                <a:ea typeface="+mn-ea"/>
                <a:cs typeface="+mn-cs"/>
              </a:rPr>
              <a:t>Can also translate into employment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HESA + Graduate Outcomes Survey data (between 2012 and 2018) only 34% of autistic graduates are in full-time employment compared to a rate of 57% for graduates disclosing other disabilities, and 68% disclosing no disability. Autistic graduates were also more likely to earn below £20,000 than both disabled and non-disabled graduates and are more likely to be underemployed e.g. employed in roles that do not require university qualifications.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sng" kern="1200" dirty="0">
              <a:solidFill>
                <a:schemeClr val="tx1"/>
              </a:solidFill>
              <a:effectLst/>
              <a:latin typeface="+mn-lt"/>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endParaRPr>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18</a:t>
            </a:fld>
            <a:endParaRPr lang="en-US"/>
          </a:p>
        </p:txBody>
      </p:sp>
    </p:spTree>
    <p:extLst>
      <p:ext uri="{BB962C8B-B14F-4D97-AF65-F5344CB8AC3E}">
        <p14:creationId xmlns:p14="http://schemas.microsoft.com/office/powerpoint/2010/main" val="2206093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Models of support for neurodivergent individuals have often been focused on social skills training/ABA – the idea that there is a superior/neuro-normative way of communicating that autistic individuals need to learn to survive in the world </a:t>
            </a:r>
            <a:endParaRPr lang="en-US"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lead to masking/increase shame – association between masking + poor mental health outcomes</a:t>
            </a:r>
            <a:endParaRPr lang="en-US" dirty="0"/>
          </a:p>
          <a:p>
            <a:endParaRPr lang="en-US" dirty="0"/>
          </a:p>
          <a:p>
            <a:r>
              <a:rPr lang="en-US" dirty="0"/>
              <a:t>Autistic people commonly report being invalidated, particularly at certain identity intersections e.g. being autistic and LGBTQIA+, community support with similar others as a means of ameliorating this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Increasing autism understanding among non-autistic people as a means of reducing prejudice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Creating accessible spaces on campus to socialize with similar others </a:t>
            </a:r>
          </a:p>
          <a:p>
            <a:endParaRPr lang="en-GB" dirty="0"/>
          </a:p>
        </p:txBody>
      </p:sp>
      <p:sp>
        <p:nvSpPr>
          <p:cNvPr id="4" name="Slide Number Placeholder 3"/>
          <p:cNvSpPr>
            <a:spLocks noGrp="1"/>
          </p:cNvSpPr>
          <p:nvPr>
            <p:ph type="sldNum" sz="quarter" idx="5"/>
          </p:nvPr>
        </p:nvSpPr>
        <p:spPr/>
        <p:txBody>
          <a:bodyPr/>
          <a:lstStyle/>
          <a:p>
            <a:fld id="{A2310D89-CAE2-D846-B6BC-0154730F9ADE}" type="slidenum">
              <a:rPr lang="en-US" smtClean="0"/>
              <a:t>19</a:t>
            </a:fld>
            <a:endParaRPr lang="en-US"/>
          </a:p>
        </p:txBody>
      </p:sp>
    </p:spTree>
    <p:extLst>
      <p:ext uri="{BB962C8B-B14F-4D97-AF65-F5344CB8AC3E}">
        <p14:creationId xmlns:p14="http://schemas.microsoft.com/office/powerpoint/2010/main" val="2662091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Epistemic humility – ensuring assumptions are left to one side – common refrain is that if you have met one autistic person, you have met one autistic person so not assuming what someone might need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Autistic individuals may not be aware of their sensory needs due to invalidation as previously mentioned – may be useful to complete a sensory profile/sensory scan so that they are aware of potential areas of difficulty in the university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Control/agency has been suggested to be an important feature for sensory sensitivities (Simmons, Kapp) so accommodations should </a:t>
            </a:r>
            <a:r>
              <a:rPr lang="en-US" sz="1800" dirty="0" err="1"/>
              <a:t>prioritise</a:t>
            </a:r>
            <a:r>
              <a:rPr lang="en-US" sz="1800" dirty="0"/>
              <a:t> this aspect e.g. dimmable light switches, earplugs, ability to leave the room during lectures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Increasing understanding/awareness of stimming as a coping strategy – trying not to discourage stimming overall but finding alternatives if engaged in a harmful stim e.g. rubber band flicking, hitting head against a pillow rather than a wall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20</a:t>
            </a:fld>
            <a:endParaRPr lang="en-US"/>
          </a:p>
        </p:txBody>
      </p:sp>
    </p:spTree>
    <p:extLst>
      <p:ext uri="{BB962C8B-B14F-4D97-AF65-F5344CB8AC3E}">
        <p14:creationId xmlns:p14="http://schemas.microsoft.com/office/powerpoint/2010/main" val="2377729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ighlight>
                  <a:srgbClr val="FFFF00"/>
                </a:highlight>
              </a:rPr>
              <a:t>(1) Flexibility in assessment criteria –recognizing what is essential to performing a certain role and what constitutes a socially normative assumption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highlight>
                <a:srgbClr val="FFFF00"/>
              </a:highligh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ighlight>
                  <a:srgbClr val="FFFF00"/>
                </a:highlight>
              </a:rPr>
              <a:t>(2) Assumptions about capacity/potential – spiky profile can increase the risk of invalidation/influence assumptions about ability to succeed on a particular course – nonverbal communication -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not speaking does not equal not understanding – delays in developing spoken speech but then may speak in full sentences </a:t>
            </a:r>
            <a:endParaRPr lang="en-US" sz="18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highlight>
                <a:srgbClr val="FFFF00"/>
              </a:highligh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highlight>
                  <a:srgbClr val="FFFF00"/>
                </a:highlight>
                <a:latin typeface="Aptos" panose="020B0004020202020204" pitchFamily="34" charset="0"/>
                <a:cs typeface="Times New Roman" panose="02020603050405020304" pitchFamily="18" charset="0"/>
              </a:rPr>
              <a:t>(3) </a:t>
            </a:r>
            <a:r>
              <a:rPr lang="en-US" sz="1800" dirty="0">
                <a:highlight>
                  <a:srgbClr val="FFFF00"/>
                </a:highlight>
              </a:rPr>
              <a:t>Giving clear detailed instructions and explaining rationale for particular activities can increase motivation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(4) </a:t>
            </a:r>
            <a:r>
              <a:rPr lang="en-US" sz="1800" dirty="0" err="1"/>
              <a:t>Recognising</a:t>
            </a:r>
            <a:r>
              <a:rPr lang="en-US" sz="1800" dirty="0"/>
              <a:t> autistic strengths e.g.  hyperfocus/flow, </a:t>
            </a:r>
            <a:r>
              <a:rPr lang="en-US" sz="1800" dirty="0" err="1"/>
              <a:t>monotropism</a:t>
            </a:r>
            <a:r>
              <a:rPr lang="en-US" sz="1800" dirty="0"/>
              <a:t>, justice orientation, attention to detail – important for increasing self-confidence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(5) </a:t>
            </a:r>
            <a:r>
              <a:rPr lang="en-IE" sz="1800" dirty="0"/>
              <a:t>Learning </a:t>
            </a:r>
            <a:r>
              <a:rPr lang="en-US" sz="1800" dirty="0"/>
              <a:t>should be scaffolded – breaking it down into manageable chunks </a:t>
            </a:r>
            <a:r>
              <a:rPr lang="en-IE" sz="1800" dirty="0"/>
              <a:t>but also allowing for more in-depth exploration. A</a:t>
            </a:r>
            <a:r>
              <a:rPr lang="en-US" sz="1800" dirty="0" err="1">
                <a:highlight>
                  <a:srgbClr val="FFFF00"/>
                </a:highlight>
              </a:rPr>
              <a:t>bility</a:t>
            </a:r>
            <a:r>
              <a:rPr lang="en-US" sz="1800" dirty="0">
                <a:highlight>
                  <a:srgbClr val="FFFF00"/>
                </a:highlight>
              </a:rPr>
              <a:t> to present information in a different way –potentially less linear, potentially more linked to areas of interest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ighlight>
                  <a:srgbClr val="FFFF00"/>
                </a:highlight>
              </a:rPr>
              <a:t>(6) </a:t>
            </a:r>
            <a:r>
              <a:rPr lang="en-IE" sz="1800" dirty="0"/>
              <a:t>Implementing regular feedback opportunities, offering assignment templates so that criteria are less abstract </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21</a:t>
            </a:fld>
            <a:endParaRPr lang="en-US"/>
          </a:p>
        </p:txBody>
      </p:sp>
    </p:spTree>
    <p:extLst>
      <p:ext uri="{BB962C8B-B14F-4D97-AF65-F5344CB8AC3E}">
        <p14:creationId xmlns:p14="http://schemas.microsoft.com/office/powerpoint/2010/main" val="2085083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Coming back to the assumption that autistic people are socially disinterested – I wanted to leave you with a few community developed terms to consider.</a:t>
            </a:r>
          </a:p>
          <a:p>
            <a:endParaRPr lang="en-US" dirty="0"/>
          </a:p>
          <a:p>
            <a:r>
              <a:rPr lang="en-US" dirty="0"/>
              <a:t>A distinct autistic communication style is beginning to be outlined - autistic individuals appear to </a:t>
            </a:r>
            <a:r>
              <a:rPr lang="en-US" dirty="0" err="1"/>
              <a:t>prioritise</a:t>
            </a:r>
            <a:r>
              <a:rPr lang="en-US" dirty="0"/>
              <a:t> honesty in social interactions rather than conforming to social expectations/niceties. </a:t>
            </a:r>
          </a:p>
          <a:p>
            <a:endParaRPr lang="en-US" dirty="0"/>
          </a:p>
          <a:p>
            <a:r>
              <a:rPr lang="en-US" dirty="0"/>
              <a:t>May prefer to engage in parallel play – doing separate activities side by side – has significant implications for productivity.</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Appear to have a preference for a monologue-</a:t>
            </a:r>
            <a:r>
              <a:rPr lang="en-US" dirty="0" err="1"/>
              <a:t>ing</a:t>
            </a:r>
            <a:r>
              <a:rPr lang="en-US" dirty="0"/>
              <a:t> based conversational style – in-depth discussion of a particular interest vs ‘small talk’. Also called info-dumping, often focused on an area of special interest.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Autistic pebbling refers to a practice of bringing small tokens that often have no monetary value but high sentimental value as a pro-social </a:t>
            </a:r>
            <a:r>
              <a:rPr lang="en-US" dirty="0" err="1"/>
              <a:t>behaviour</a:t>
            </a:r>
            <a:r>
              <a:rPr lang="en-US" dirty="0"/>
              <a:t>. Based on a practice where penguins give each other pebbles </a:t>
            </a:r>
            <a:r>
              <a:rPr lang="en-US" dirty="0">
                <a:sym typeface="Wingdings" panose="05000000000000000000" pitchFamily="2" charset="2"/>
              </a:rPr>
              <a:t></a:t>
            </a:r>
            <a:endParaRPr lang="en-US" dirty="0"/>
          </a:p>
        </p:txBody>
      </p:sp>
      <p:sp>
        <p:nvSpPr>
          <p:cNvPr id="4" name="Slide Number Placeholder 3"/>
          <p:cNvSpPr>
            <a:spLocks noGrp="1"/>
          </p:cNvSpPr>
          <p:nvPr>
            <p:ph type="sldNum" sz="quarter" idx="5"/>
          </p:nvPr>
        </p:nvSpPr>
        <p:spPr/>
        <p:txBody>
          <a:bodyPr/>
          <a:lstStyle/>
          <a:p>
            <a:fld id="{A2310D89-CAE2-D846-B6BC-0154730F9ADE}" type="slidenum">
              <a:rPr lang="en-US" smtClean="0"/>
              <a:t>22</a:t>
            </a:fld>
            <a:endParaRPr lang="en-US"/>
          </a:p>
        </p:txBody>
      </p:sp>
    </p:spTree>
    <p:extLst>
      <p:ext uri="{BB962C8B-B14F-4D97-AF65-F5344CB8AC3E}">
        <p14:creationId xmlns:p14="http://schemas.microsoft.com/office/powerpoint/2010/main" val="2759713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310D89-CAE2-D846-B6BC-0154730F9ADE}" type="slidenum">
              <a:rPr lang="en-US" smtClean="0"/>
              <a:t>24</a:t>
            </a:fld>
            <a:endParaRPr lang="en-US"/>
          </a:p>
        </p:txBody>
      </p:sp>
    </p:spTree>
    <p:extLst>
      <p:ext uri="{BB962C8B-B14F-4D97-AF65-F5344CB8AC3E}">
        <p14:creationId xmlns:p14="http://schemas.microsoft.com/office/powerpoint/2010/main" val="3559916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02769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144530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3593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620249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89355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693367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33557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905628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82563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557222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12/12/2025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1040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12/12/2025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7365987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amhsprofessionals.co.uk/2021/03/31/the-autism-spectrum%F0%9F%8C%8D/"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sandrabellndcoach.com.au/2023/02/09/8-im-monotropic-are-you/"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hyperlink" Target="https://journals.sagepub.com/doi/10.1177/27546330251333919#bibr47-27546330251333919" TargetMode="External"/><Relationship Id="rId3" Type="http://schemas.openxmlformats.org/officeDocument/2006/relationships/image" Target="../media/image12.png"/><Relationship Id="rId7" Type="http://schemas.openxmlformats.org/officeDocument/2006/relationships/hyperlink" Target="https://journals.sagepub.com/doi/10.1177/27546330251333919#bibr77-2754633025133391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journals.sagepub.com/doi/10.1177/27546330251333919#bibr34-27546330251333919" TargetMode="External"/><Relationship Id="rId5" Type="http://schemas.openxmlformats.org/officeDocument/2006/relationships/hyperlink" Target="https://journals.sagepub.com/doi/10.1177/27546330251333919#bibr22-27546330251333919" TargetMode="External"/><Relationship Id="rId4" Type="http://schemas.openxmlformats.org/officeDocument/2006/relationships/hyperlink" Target="https://journals.sagepub.com/doi/10.1177/27546330251333919#bibr45-27546330251333919"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embrace-autism.com/autism-and-camouflaging/" TargetMode="Externa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edium.com/@sonnyhallett/some-things-that-make-me-weird-bd821e090584"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heasutherland.com/" TargetMode="Externa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20.png"/><Relationship Id="rId7" Type="http://schemas.openxmlformats.org/officeDocument/2006/relationships/diagramQuickStyle" Target="../diagrams/quickStyle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hyperlink" Target="https://amase.org.uk/mhsummary/" TargetMode="External"/><Relationship Id="rId9" Type="http://schemas.microsoft.com/office/2007/relationships/diagramDrawing" Target="../diagrams/drawing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2.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27.tiff"/><Relationship Id="rId7" Type="http://schemas.openxmlformats.org/officeDocument/2006/relationships/diagramColors" Target="../diagrams/colors1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hyperlink" Target="https://www.autisticempire.com/autistic-pride"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aaspire.org/" TargetMode="External"/><Relationship Id="rId3" Type="http://schemas.openxmlformats.org/officeDocument/2006/relationships/hyperlink" Target="https://www.autistica.org.uk/" TargetMode="External"/><Relationship Id="rId7" Type="http://schemas.openxmlformats.org/officeDocument/2006/relationships/hyperlink" Target="https://amase.org.uk/" TargetMode="External"/><Relationship Id="rId2" Type="http://schemas.openxmlformats.org/officeDocument/2006/relationships/hyperlink" Target="https://www.ambitiousaboutautism.org.uk/" TargetMode="External"/><Relationship Id="rId1" Type="http://schemas.openxmlformats.org/officeDocument/2006/relationships/slideLayout" Target="../slideLayouts/slideLayout2.xml"/><Relationship Id="rId6" Type="http://schemas.openxmlformats.org/officeDocument/2006/relationships/hyperlink" Target="https://neuroclastic.com/" TargetMode="External"/><Relationship Id="rId11" Type="http://schemas.openxmlformats.org/officeDocument/2006/relationships/hyperlink" Target="https://participatoryautismresearch.wordpress.com/about/" TargetMode="External"/><Relationship Id="rId5" Type="http://schemas.openxmlformats.org/officeDocument/2006/relationships/hyperlink" Target="https://www.autism.org.uk/" TargetMode="External"/><Relationship Id="rId10" Type="http://schemas.openxmlformats.org/officeDocument/2006/relationships/hyperlink" Target="https://home.liebertpub.com/publications/autism-in-adulthood/646#:~:text=Autism%20in%20Adulthood%20is%20the%20home%20for%20research,Citation%20Index%20%28SSCI%29%20in%20the%20Web%20of%20Science." TargetMode="External"/><Relationship Id="rId4" Type="http://schemas.openxmlformats.org/officeDocument/2006/relationships/hyperlink" Target="https://embrace-autism.com/" TargetMode="External"/><Relationship Id="rId9" Type="http://schemas.openxmlformats.org/officeDocument/2006/relationships/hyperlink" Target="https://www.autscape.org/"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doi.org/10.1016/0010-0277(94)90024-8" TargetMode="External"/><Relationship Id="rId3" Type="http://schemas.openxmlformats.org/officeDocument/2006/relationships/hyperlink" Target="https://doi.org/10.1016/S1364-6613(02)01904-6" TargetMode="External"/><Relationship Id="rId7" Type="http://schemas.openxmlformats.org/officeDocument/2006/relationships/hyperlink" Target="https://doi.org/10.3389%2Ffrym.2021.554875"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en.wikipedia.org/wiki/Doi_(identifier)" TargetMode="External"/><Relationship Id="rId5" Type="http://schemas.openxmlformats.org/officeDocument/2006/relationships/hyperlink" Target="https://doi.org/10.1111/dmcn.15384" TargetMode="External"/><Relationship Id="rId10" Type="http://schemas.openxmlformats.org/officeDocument/2006/relationships/hyperlink" Target="https://doi.org/10.1007/s10803-018-3792-6" TargetMode="External"/><Relationship Id="rId4" Type="http://schemas.openxmlformats.org/officeDocument/2006/relationships/hyperlink" Target="https://doi.org/10.1016/0010-0277(85)90022-8" TargetMode="External"/><Relationship Id="rId9" Type="http://schemas.openxmlformats.org/officeDocument/2006/relationships/hyperlink" Target="https://doi.org/10.1007/s11920-024-01560-x"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177/1362361315588200" TargetMode="External"/><Relationship Id="rId2" Type="http://schemas.openxmlformats.org/officeDocument/2006/relationships/hyperlink" Target="https://doi.org/10.1177/1362361319829628" TargetMode="External"/><Relationship Id="rId1" Type="http://schemas.openxmlformats.org/officeDocument/2006/relationships/slideLayout" Target="../slideLayouts/slideLayout2.xml"/><Relationship Id="rId5" Type="http://schemas.openxmlformats.org/officeDocument/2006/relationships/hyperlink" Target="https://doi.org/10.1177/27546330251333919" TargetMode="External"/><Relationship Id="rId4" Type="http://schemas.openxmlformats.org/officeDocument/2006/relationships/hyperlink" Target="https://doi.org/10.1177/13623613050513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31" name="Rectangle 3130">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3074" name="Picture 2" descr="Unraveling Brain Tattoo Meanings: Art &amp; Intellect">
            <a:extLst>
              <a:ext uri="{FF2B5EF4-FFF2-40B4-BE49-F238E27FC236}">
                <a16:creationId xmlns:a16="http://schemas.microsoft.com/office/drawing/2014/main" id="{80BFCF0D-470E-756F-7B49-4D4BD7BB5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266" b="24484"/>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3132" name="Rectangle 3131">
            <a:extLst>
              <a:ext uri="{FF2B5EF4-FFF2-40B4-BE49-F238E27FC236}">
                <a16:creationId xmlns:a16="http://schemas.microsoft.com/office/drawing/2014/main" id="{912025B4-7337-735E-4DC9-E634D2011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20000"/>
                </a:schemeClr>
              </a:gs>
              <a:gs pos="26000">
                <a:schemeClr val="bg1">
                  <a:alpha val="7000"/>
                </a:schemeClr>
              </a:gs>
              <a:gs pos="100000">
                <a:schemeClr val="bg1">
                  <a:alpha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59F5239A-4AE3-40E4-3232-88787AD724A5}"/>
              </a:ext>
            </a:extLst>
          </p:cNvPr>
          <p:cNvSpPr>
            <a:spLocks noGrp="1"/>
          </p:cNvSpPr>
          <p:nvPr>
            <p:ph type="ctrTitle"/>
          </p:nvPr>
        </p:nvSpPr>
        <p:spPr>
          <a:xfrm>
            <a:off x="438910" y="978408"/>
            <a:ext cx="4795819" cy="3969960"/>
          </a:xfrm>
        </p:spPr>
        <p:txBody>
          <a:bodyPr anchor="t">
            <a:normAutofit/>
          </a:bodyPr>
          <a:lstStyle/>
          <a:p>
            <a:pPr>
              <a:lnSpc>
                <a:spcPct val="90000"/>
              </a:lnSpc>
            </a:pPr>
            <a:r>
              <a:rPr lang="en-US" sz="6600" dirty="0"/>
              <a:t>Supporting Autistic University Students </a:t>
            </a:r>
          </a:p>
        </p:txBody>
      </p:sp>
      <p:sp>
        <p:nvSpPr>
          <p:cNvPr id="3" name="Subtitle 2">
            <a:extLst>
              <a:ext uri="{FF2B5EF4-FFF2-40B4-BE49-F238E27FC236}">
                <a16:creationId xmlns:a16="http://schemas.microsoft.com/office/drawing/2014/main" id="{8C3DB4CC-A033-173E-DF95-241ED7F259E6}"/>
              </a:ext>
            </a:extLst>
          </p:cNvPr>
          <p:cNvSpPr>
            <a:spLocks noGrp="1"/>
          </p:cNvSpPr>
          <p:nvPr>
            <p:ph type="subTitle" idx="1"/>
          </p:nvPr>
        </p:nvSpPr>
        <p:spPr>
          <a:xfrm>
            <a:off x="438910" y="4948369"/>
            <a:ext cx="4381634" cy="1157436"/>
          </a:xfrm>
        </p:spPr>
        <p:txBody>
          <a:bodyPr anchor="b">
            <a:normAutofit/>
          </a:bodyPr>
          <a:lstStyle/>
          <a:p>
            <a:r>
              <a:rPr lang="en-US" dirty="0"/>
              <a:t>An overview of common stereotypes, myths &amp; assumptions</a:t>
            </a:r>
          </a:p>
        </p:txBody>
      </p:sp>
      <p:sp>
        <p:nvSpPr>
          <p:cNvPr id="3130" name="Rectangle 3129">
            <a:extLst>
              <a:ext uri="{FF2B5EF4-FFF2-40B4-BE49-F238E27FC236}">
                <a16:creationId xmlns:a16="http://schemas.microsoft.com/office/drawing/2014/main" id="{150CDACD-D191-E642-F686-FCB54B7E5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469570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60947933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E17AA97-89A7-45C1-B813-BFF6C23D7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713D83-0B35-4768-0428-5EEF6201BABD}"/>
              </a:ext>
            </a:extLst>
          </p:cNvPr>
          <p:cNvSpPr>
            <a:spLocks noGrp="1"/>
          </p:cNvSpPr>
          <p:nvPr>
            <p:ph type="title"/>
          </p:nvPr>
        </p:nvSpPr>
        <p:spPr>
          <a:xfrm>
            <a:off x="521208" y="978408"/>
            <a:ext cx="4288536" cy="3364992"/>
          </a:xfrm>
        </p:spPr>
        <p:txBody>
          <a:bodyPr>
            <a:normAutofit/>
          </a:bodyPr>
          <a:lstStyle/>
          <a:p>
            <a:r>
              <a:rPr lang="en-GB" dirty="0"/>
              <a:t>Presentation Outline</a:t>
            </a:r>
          </a:p>
        </p:txBody>
      </p:sp>
      <p:sp>
        <p:nvSpPr>
          <p:cNvPr id="12" name="Rectangle 11">
            <a:extLst>
              <a:ext uri="{FF2B5EF4-FFF2-40B4-BE49-F238E27FC236}">
                <a16:creationId xmlns:a16="http://schemas.microsoft.com/office/drawing/2014/main" id="{A91E908F-EF1E-2FDB-BE4D-3F4C56B2F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A2980E-8F82-6B7D-A838-277407403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208" y="6299535"/>
            <a:ext cx="11155680" cy="464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D2D0A7C-A07E-8789-5371-ADEB034F280A}"/>
              </a:ext>
            </a:extLst>
          </p:cNvPr>
          <p:cNvGraphicFramePr>
            <a:graphicFrameLocks noGrp="1"/>
          </p:cNvGraphicFramePr>
          <p:nvPr>
            <p:ph idx="1"/>
            <p:extLst>
              <p:ext uri="{D42A27DB-BD31-4B8C-83A1-F6EECF244321}">
                <p14:modId xmlns:p14="http://schemas.microsoft.com/office/powerpoint/2010/main" val="1318592092"/>
              </p:ext>
            </p:extLst>
          </p:nvPr>
        </p:nvGraphicFramePr>
        <p:xfrm>
          <a:off x="5532120" y="978408"/>
          <a:ext cx="6144768"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5103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24E178-5544-E245-5916-4EDDAC580D55}"/>
              </a:ext>
            </a:extLst>
          </p:cNvPr>
          <p:cNvSpPr>
            <a:spLocks noGrp="1"/>
          </p:cNvSpPr>
          <p:nvPr>
            <p:ph type="title"/>
          </p:nvPr>
        </p:nvSpPr>
        <p:spPr>
          <a:xfrm>
            <a:off x="521208" y="978408"/>
            <a:ext cx="11155680" cy="1463040"/>
          </a:xfrm>
        </p:spPr>
        <p:txBody>
          <a:bodyPr>
            <a:normAutofit/>
          </a:bodyPr>
          <a:lstStyle/>
          <a:p>
            <a:r>
              <a:rPr lang="en-US"/>
              <a:t>Language </a:t>
            </a:r>
          </a:p>
        </p:txBody>
      </p:sp>
      <p:sp>
        <p:nvSpPr>
          <p:cNvPr id="31" name="Rectangle 30">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EFCE44C-5568-39E6-6772-5AC651A85DE2}"/>
              </a:ext>
            </a:extLst>
          </p:cNvPr>
          <p:cNvGraphicFramePr>
            <a:graphicFrameLocks noGrp="1"/>
          </p:cNvGraphicFramePr>
          <p:nvPr>
            <p:ph idx="1"/>
            <p:extLst>
              <p:ext uri="{D42A27DB-BD31-4B8C-83A1-F6EECF244321}">
                <p14:modId xmlns:p14="http://schemas.microsoft.com/office/powerpoint/2010/main" val="717537498"/>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151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1075" name="Rectangle 1074">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F0ADBD3-C6CF-2DC0-B49F-A272E6F6B9C1}"/>
              </a:ext>
            </a:extLst>
          </p:cNvPr>
          <p:cNvSpPr>
            <a:spLocks noGrp="1"/>
          </p:cNvSpPr>
          <p:nvPr>
            <p:ph type="title"/>
          </p:nvPr>
        </p:nvSpPr>
        <p:spPr>
          <a:xfrm>
            <a:off x="521208" y="978408"/>
            <a:ext cx="11155680" cy="1463040"/>
          </a:xfrm>
        </p:spPr>
        <p:txBody>
          <a:bodyPr>
            <a:normAutofit/>
          </a:bodyPr>
          <a:lstStyle/>
          <a:p>
            <a:r>
              <a:rPr lang="en-US"/>
              <a:t>Diagnostic Criteria </a:t>
            </a:r>
            <a:endParaRPr lang="en-US" dirty="0"/>
          </a:p>
        </p:txBody>
      </p:sp>
      <p:sp>
        <p:nvSpPr>
          <p:cNvPr id="1077" name="Rectangle 1076">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57" name="Content Placeholder 2">
            <a:extLst>
              <a:ext uri="{FF2B5EF4-FFF2-40B4-BE49-F238E27FC236}">
                <a16:creationId xmlns:a16="http://schemas.microsoft.com/office/drawing/2014/main" id="{46B28EF9-CD54-BD4A-CCAF-7126032D1A08}"/>
              </a:ext>
            </a:extLst>
          </p:cNvPr>
          <p:cNvGraphicFramePr>
            <a:graphicFrameLocks noGrp="1"/>
          </p:cNvGraphicFramePr>
          <p:nvPr>
            <p:ph idx="1"/>
            <p:extLst>
              <p:ext uri="{D42A27DB-BD31-4B8C-83A1-F6EECF244321}">
                <p14:modId xmlns:p14="http://schemas.microsoft.com/office/powerpoint/2010/main" val="589993182"/>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0412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42" name="Freeform: Shape 1041">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4" name="Freeform: Shape 1043">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46" name="Rectangle 1045">
            <a:extLst>
              <a:ext uri="{FF2B5EF4-FFF2-40B4-BE49-F238E27FC236}">
                <a16:creationId xmlns:a16="http://schemas.microsoft.com/office/drawing/2014/main" id="{FF9FFCE1-E057-415B-A971-88EC7E22A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DCA6CE-E9EB-EEFD-61D2-648666EDC6E4}"/>
              </a:ext>
            </a:extLst>
          </p:cNvPr>
          <p:cNvSpPr>
            <a:spLocks noGrp="1"/>
          </p:cNvSpPr>
          <p:nvPr>
            <p:ph type="title"/>
          </p:nvPr>
        </p:nvSpPr>
        <p:spPr>
          <a:xfrm>
            <a:off x="521209" y="971397"/>
            <a:ext cx="3462236" cy="2947460"/>
          </a:xfrm>
        </p:spPr>
        <p:txBody>
          <a:bodyPr vert="horz" lIns="91440" tIns="45720" rIns="91440" bIns="45720" rtlCol="0" anchor="t">
            <a:normAutofit/>
          </a:bodyPr>
          <a:lstStyle/>
          <a:p>
            <a:pPr>
              <a:lnSpc>
                <a:spcPct val="90000"/>
              </a:lnSpc>
            </a:pPr>
            <a:r>
              <a:rPr lang="en-US" dirty="0"/>
              <a:t>High vs Low Functioning Labels </a:t>
            </a:r>
          </a:p>
        </p:txBody>
      </p:sp>
      <p:sp>
        <p:nvSpPr>
          <p:cNvPr id="1048" name="Rectangle 1047">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346557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EBDB84F2-7C82-17F9-2BA1-ED2E9E75C81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083" r="4301" b="1"/>
          <a:stretch>
            <a:fillRect/>
          </a:stretch>
        </p:blipFill>
        <p:spPr bwMode="auto">
          <a:xfrm>
            <a:off x="5983972" y="508090"/>
            <a:ext cx="4069058" cy="5626534"/>
          </a:xfrm>
          <a:prstGeom prst="rect">
            <a:avLst/>
          </a:prstGeom>
          <a:noFill/>
          <a:extLst>
            <a:ext uri="{909E8E84-426E-40DD-AFC4-6F175D3DCCD1}">
              <a14:hiddenFill xmlns:a14="http://schemas.microsoft.com/office/drawing/2010/main">
                <a:solidFill>
                  <a:srgbClr val="FFFFFF"/>
                </a:solidFill>
              </a14:hiddenFill>
            </a:ext>
          </a:extLst>
        </p:spPr>
      </p:pic>
      <p:sp>
        <p:nvSpPr>
          <p:cNvPr id="1050" name="Rectangle 1049">
            <a:extLst>
              <a:ext uri="{FF2B5EF4-FFF2-40B4-BE49-F238E27FC236}">
                <a16:creationId xmlns:a16="http://schemas.microsoft.com/office/drawing/2014/main" id="{D58401B5-5F1B-4D21-9AC3-AAEC8D366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1704" y="6300216"/>
            <a:ext cx="7293604"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CF8F414-5B3D-A6FD-7482-DB2CC7102165}"/>
              </a:ext>
            </a:extLst>
          </p:cNvPr>
          <p:cNvSpPr txBox="1"/>
          <p:nvPr/>
        </p:nvSpPr>
        <p:spPr>
          <a:xfrm>
            <a:off x="5410200" y="6464783"/>
            <a:ext cx="6096000" cy="276999"/>
          </a:xfrm>
          <a:prstGeom prst="rect">
            <a:avLst/>
          </a:prstGeom>
          <a:noFill/>
        </p:spPr>
        <p:txBody>
          <a:bodyPr wrap="square">
            <a:spAutoFit/>
          </a:bodyPr>
          <a:lstStyle/>
          <a:p>
            <a:r>
              <a:rPr lang="en-GB" sz="1200" i="1" dirty="0"/>
              <a:t>Autism Spectrum Image by </a:t>
            </a:r>
            <a:r>
              <a:rPr lang="en-GB" sz="1200" i="1" dirty="0">
                <a:hlinkClick r:id="rId4"/>
              </a:rPr>
              <a:t>The Autism Spectrum - CAMHS Professionals</a:t>
            </a:r>
            <a:endParaRPr lang="en-GB" sz="1200" i="1" dirty="0"/>
          </a:p>
        </p:txBody>
      </p:sp>
    </p:spTree>
    <p:extLst>
      <p:ext uri="{BB962C8B-B14F-4D97-AF65-F5344CB8AC3E}">
        <p14:creationId xmlns:p14="http://schemas.microsoft.com/office/powerpoint/2010/main" val="829245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2154" name="Rectangle 2153">
            <a:extLst>
              <a:ext uri="{FF2B5EF4-FFF2-40B4-BE49-F238E27FC236}">
                <a16:creationId xmlns:a16="http://schemas.microsoft.com/office/drawing/2014/main" id="{F420BC5C-C418-4843-B04B-6918968D0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0B25A1-D0B2-F8B7-B92C-BF7542D5C34C}"/>
              </a:ext>
            </a:extLst>
          </p:cNvPr>
          <p:cNvSpPr>
            <a:spLocks noGrp="1"/>
          </p:cNvSpPr>
          <p:nvPr>
            <p:ph type="title"/>
          </p:nvPr>
        </p:nvSpPr>
        <p:spPr>
          <a:xfrm>
            <a:off x="521208" y="978408"/>
            <a:ext cx="4288536" cy="3364992"/>
          </a:xfrm>
        </p:spPr>
        <p:txBody>
          <a:bodyPr>
            <a:normAutofit/>
          </a:bodyPr>
          <a:lstStyle/>
          <a:p>
            <a:r>
              <a:rPr lang="en-US"/>
              <a:t>Theories of Autistic Cognition </a:t>
            </a:r>
          </a:p>
        </p:txBody>
      </p:sp>
      <p:sp>
        <p:nvSpPr>
          <p:cNvPr id="2156" name="Rectangle 2155">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28853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94" name="Content Placeholder 2">
            <a:extLst>
              <a:ext uri="{FF2B5EF4-FFF2-40B4-BE49-F238E27FC236}">
                <a16:creationId xmlns:a16="http://schemas.microsoft.com/office/drawing/2014/main" id="{DCBD8EF3-880A-0F96-A234-1CF53138629B}"/>
              </a:ext>
            </a:extLst>
          </p:cNvPr>
          <p:cNvGraphicFramePr>
            <a:graphicFrameLocks noGrp="1"/>
          </p:cNvGraphicFramePr>
          <p:nvPr>
            <p:ph idx="1"/>
            <p:extLst>
              <p:ext uri="{D42A27DB-BD31-4B8C-83A1-F6EECF244321}">
                <p14:modId xmlns:p14="http://schemas.microsoft.com/office/powerpoint/2010/main" val="1045936147"/>
              </p:ext>
            </p:extLst>
          </p:nvPr>
        </p:nvGraphicFramePr>
        <p:xfrm>
          <a:off x="5532120" y="978408"/>
          <a:ext cx="6153912" cy="5367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2091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103" name="Freeform: Shape 4102">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5" name="Freeform: Shape 4104">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07" name="Rectangle 4106">
            <a:extLst>
              <a:ext uri="{FF2B5EF4-FFF2-40B4-BE49-F238E27FC236}">
                <a16:creationId xmlns:a16="http://schemas.microsoft.com/office/drawing/2014/main" id="{FAF3766F-DEF3-4802-BB0D-7A18EDD9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0DDF2F-0EFE-6ADD-4364-ED4D430FD1D6}"/>
              </a:ext>
            </a:extLst>
          </p:cNvPr>
          <p:cNvSpPr>
            <a:spLocks noGrp="1"/>
          </p:cNvSpPr>
          <p:nvPr>
            <p:ph type="title"/>
          </p:nvPr>
        </p:nvSpPr>
        <p:spPr>
          <a:xfrm>
            <a:off x="517870" y="978408"/>
            <a:ext cx="3465681" cy="2450592"/>
          </a:xfrm>
        </p:spPr>
        <p:txBody>
          <a:bodyPr vert="horz" lIns="91440" tIns="45720" rIns="91440" bIns="45720" rtlCol="0" anchor="t">
            <a:normAutofit/>
          </a:bodyPr>
          <a:lstStyle/>
          <a:p>
            <a:r>
              <a:rPr lang="en-US" sz="4100">
                <a:solidFill>
                  <a:schemeClr val="tx2"/>
                </a:solidFill>
              </a:rPr>
              <a:t>Monotropism</a:t>
            </a:r>
          </a:p>
        </p:txBody>
      </p:sp>
      <p:sp>
        <p:nvSpPr>
          <p:cNvPr id="4109" name="Rectangle 4108">
            <a:extLst>
              <a:ext uri="{FF2B5EF4-FFF2-40B4-BE49-F238E27FC236}">
                <a16:creationId xmlns:a16="http://schemas.microsoft.com/office/drawing/2014/main" id="{D91952F0-771E-D2ED-C333-EEED6708B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6642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utistic Community: Connections &amp; Becoming">
            <a:extLst>
              <a:ext uri="{FF2B5EF4-FFF2-40B4-BE49-F238E27FC236}">
                <a16:creationId xmlns:a16="http://schemas.microsoft.com/office/drawing/2014/main" id="{3660AABA-490A-2134-BFAF-5129DDC7344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3237" r="8517" b="-30"/>
          <a:stretch>
            <a:fillRect/>
          </a:stretch>
        </p:blipFill>
        <p:spPr bwMode="auto">
          <a:xfrm>
            <a:off x="2425337" y="1883335"/>
            <a:ext cx="6783977" cy="3552885"/>
          </a:xfrm>
          <a:prstGeom prst="rect">
            <a:avLst/>
          </a:prstGeom>
          <a:noFill/>
          <a:extLst>
            <a:ext uri="{909E8E84-426E-40DD-AFC4-6F175D3DCCD1}">
              <a14:hiddenFill xmlns:a14="http://schemas.microsoft.com/office/drawing/2010/main">
                <a:solidFill>
                  <a:srgbClr val="FFFFFF"/>
                </a:solidFill>
              </a14:hiddenFill>
            </a:ext>
          </a:extLst>
        </p:spPr>
      </p:pic>
      <p:sp>
        <p:nvSpPr>
          <p:cNvPr id="4111" name="Rectangle 4110">
            <a:extLst>
              <a:ext uri="{FF2B5EF4-FFF2-40B4-BE49-F238E27FC236}">
                <a16:creationId xmlns:a16="http://schemas.microsoft.com/office/drawing/2014/main" id="{3FB6D83C-2377-9CAD-A991-9E0B6AF25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208" y="6299535"/>
            <a:ext cx="3465681" cy="464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TextBox 2">
            <a:extLst>
              <a:ext uri="{FF2B5EF4-FFF2-40B4-BE49-F238E27FC236}">
                <a16:creationId xmlns:a16="http://schemas.microsoft.com/office/drawing/2014/main" id="{A5C58589-57B9-602A-776D-D34BE18DBFD1}"/>
              </a:ext>
            </a:extLst>
          </p:cNvPr>
          <p:cNvSpPr txBox="1"/>
          <p:nvPr/>
        </p:nvSpPr>
        <p:spPr>
          <a:xfrm>
            <a:off x="5519057" y="5617029"/>
            <a:ext cx="3214085" cy="276999"/>
          </a:xfrm>
          <a:prstGeom prst="rect">
            <a:avLst/>
          </a:prstGeom>
          <a:noFill/>
        </p:spPr>
        <p:txBody>
          <a:bodyPr wrap="none" rtlCol="0">
            <a:spAutoFit/>
          </a:bodyPr>
          <a:lstStyle/>
          <a:p>
            <a:r>
              <a:rPr lang="en-GB" sz="1200" i="1" dirty="0" err="1"/>
              <a:t>Monotropism</a:t>
            </a:r>
            <a:r>
              <a:rPr lang="en-GB" sz="1200" i="1" dirty="0"/>
              <a:t> image by</a:t>
            </a:r>
            <a:r>
              <a:rPr lang="en-GB" sz="1200" i="1" dirty="0">
                <a:hlinkClick r:id="rId4"/>
              </a:rPr>
              <a:t> Sandra Bell ND Coach</a:t>
            </a:r>
            <a:endParaRPr lang="en-GB" sz="1200" i="1" dirty="0"/>
          </a:p>
        </p:txBody>
      </p:sp>
      <p:sp>
        <p:nvSpPr>
          <p:cNvPr id="5" name="Rectangle 4">
            <a:extLst>
              <a:ext uri="{FF2B5EF4-FFF2-40B4-BE49-F238E27FC236}">
                <a16:creationId xmlns:a16="http://schemas.microsoft.com/office/drawing/2014/main" id="{D8E0BCC6-88FF-F82E-3E45-848578E9CD16}"/>
              </a:ext>
            </a:extLst>
          </p:cNvPr>
          <p:cNvSpPr/>
          <p:nvPr/>
        </p:nvSpPr>
        <p:spPr>
          <a:xfrm>
            <a:off x="2425337" y="4604657"/>
            <a:ext cx="1079863" cy="911479"/>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ED4DC6F-10CA-A4A9-D26A-8E429B02B768}"/>
              </a:ext>
            </a:extLst>
          </p:cNvPr>
          <p:cNvSpPr/>
          <p:nvPr/>
        </p:nvSpPr>
        <p:spPr>
          <a:xfrm>
            <a:off x="8436429" y="5029200"/>
            <a:ext cx="296713" cy="27193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6448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4E17AA97-89A7-45C1-B813-BFF6C23D7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C73D4C-5804-AF02-4BA1-4222967C76B4}"/>
              </a:ext>
            </a:extLst>
          </p:cNvPr>
          <p:cNvSpPr>
            <a:spLocks noGrp="1"/>
          </p:cNvSpPr>
          <p:nvPr>
            <p:ph type="title"/>
          </p:nvPr>
        </p:nvSpPr>
        <p:spPr>
          <a:xfrm>
            <a:off x="521208" y="978408"/>
            <a:ext cx="4032504" cy="3364992"/>
          </a:xfrm>
        </p:spPr>
        <p:txBody>
          <a:bodyPr>
            <a:normAutofit/>
          </a:bodyPr>
          <a:lstStyle/>
          <a:p>
            <a:r>
              <a:rPr lang="en-US" sz="3400"/>
              <a:t>Common Stereotypes/Myths</a:t>
            </a:r>
          </a:p>
        </p:txBody>
      </p:sp>
      <p:sp>
        <p:nvSpPr>
          <p:cNvPr id="56" name="Rectangle 55">
            <a:extLst>
              <a:ext uri="{FF2B5EF4-FFF2-40B4-BE49-F238E27FC236}">
                <a16:creationId xmlns:a16="http://schemas.microsoft.com/office/drawing/2014/main" id="{33AC4FE1-D370-43A6-96C5-076716BB1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4A3D569D-D3A6-49CA-A483-291E95DAC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514197D-C3A8-14E4-671E-0358BE07B28B}"/>
              </a:ext>
            </a:extLst>
          </p:cNvPr>
          <p:cNvGraphicFramePr>
            <a:graphicFrameLocks noGrp="1"/>
          </p:cNvGraphicFramePr>
          <p:nvPr>
            <p:ph idx="1"/>
            <p:extLst>
              <p:ext uri="{D42A27DB-BD31-4B8C-83A1-F6EECF244321}">
                <p14:modId xmlns:p14="http://schemas.microsoft.com/office/powerpoint/2010/main" val="2780025003"/>
              </p:ext>
            </p:extLst>
          </p:nvPr>
        </p:nvGraphicFramePr>
        <p:xfrm>
          <a:off x="5065776" y="978408"/>
          <a:ext cx="6620256" cy="5376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9309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4D1158-9BCD-CD73-BB61-71204D84FBBC}"/>
              </a:ext>
            </a:extLst>
          </p:cNvPr>
          <p:cNvSpPr>
            <a:spLocks noGrp="1"/>
          </p:cNvSpPr>
          <p:nvPr>
            <p:ph type="title"/>
          </p:nvPr>
        </p:nvSpPr>
        <p:spPr>
          <a:xfrm>
            <a:off x="521208" y="978408"/>
            <a:ext cx="6300216" cy="1325880"/>
          </a:xfrm>
        </p:spPr>
        <p:txBody>
          <a:bodyPr>
            <a:normAutofit/>
          </a:bodyPr>
          <a:lstStyle/>
          <a:p>
            <a:pPr>
              <a:lnSpc>
                <a:spcPct val="90000"/>
              </a:lnSpc>
            </a:pPr>
            <a:r>
              <a:rPr lang="en-US" sz="2800" dirty="0"/>
              <a:t>How might these myths impact the social experiences of autistic people? </a:t>
            </a:r>
          </a:p>
        </p:txBody>
      </p:sp>
      <p:sp>
        <p:nvSpPr>
          <p:cNvPr id="60" name="Rectangle 59">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628192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7271C494-8107-3D61-D611-4FBC7C22A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3612" y="611650"/>
            <a:ext cx="416052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2" descr="Understanding the Double Empathy Problem: A Two Way Street in Communication">
            <a:extLst>
              <a:ext uri="{FF2B5EF4-FFF2-40B4-BE49-F238E27FC236}">
                <a16:creationId xmlns:a16="http://schemas.microsoft.com/office/drawing/2014/main" id="{2826D71D-A1AB-C370-BEE7-9A7793907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996" b="-4"/>
          <a:stretch>
            <a:fillRect/>
          </a:stretch>
        </p:blipFill>
        <p:spPr bwMode="auto">
          <a:xfrm>
            <a:off x="517867" y="2429691"/>
            <a:ext cx="5848406" cy="3916313"/>
          </a:xfrm>
          <a:prstGeom prst="rect">
            <a:avLst/>
          </a:prstGeom>
          <a:noFill/>
          <a:extLst>
            <a:ext uri="{909E8E84-426E-40DD-AFC4-6F175D3DCCD1}">
              <a14:hiddenFill xmlns:a14="http://schemas.microsoft.com/office/drawing/2010/main">
                <a:solidFill>
                  <a:srgbClr val="FFFFFF"/>
                </a:solidFill>
              </a14:hiddenFill>
            </a:ext>
          </a:extLst>
        </p:spPr>
      </p:pic>
      <p:sp>
        <p:nvSpPr>
          <p:cNvPr id="53" name="Content Placeholder 2">
            <a:extLst>
              <a:ext uri="{FF2B5EF4-FFF2-40B4-BE49-F238E27FC236}">
                <a16:creationId xmlns:a16="http://schemas.microsoft.com/office/drawing/2014/main" id="{AA8FD949-4B3A-E51F-43A7-5CDD106478E7}"/>
              </a:ext>
            </a:extLst>
          </p:cNvPr>
          <p:cNvSpPr>
            <a:spLocks noGrp="1"/>
          </p:cNvSpPr>
          <p:nvPr>
            <p:ph idx="1"/>
          </p:nvPr>
        </p:nvSpPr>
        <p:spPr>
          <a:xfrm>
            <a:off x="7507224" y="1088136"/>
            <a:ext cx="4160520" cy="5257800"/>
          </a:xfrm>
        </p:spPr>
        <p:txBody>
          <a:bodyPr>
            <a:normAutofit lnSpcReduction="10000"/>
          </a:bodyPr>
          <a:lstStyle/>
          <a:p>
            <a:pPr marL="0" indent="0">
              <a:buNone/>
            </a:pPr>
            <a:r>
              <a:rPr lang="en-IE" dirty="0">
                <a:latin typeface="Bierstadt" panose="020B0004020202020204" pitchFamily="34" charset="0"/>
                <a:cs typeface="Aptos Serif" panose="020B0502040204020203" pitchFamily="18" charset="0"/>
              </a:rPr>
              <a:t>Research suggests that non-autistic people:</a:t>
            </a:r>
          </a:p>
          <a:p>
            <a:r>
              <a:rPr lang="en-IE" dirty="0">
                <a:latin typeface="Bierstadt" panose="020B0004020202020204" pitchFamily="34" charset="0"/>
                <a:cs typeface="Aptos Serif" panose="020B0502040204020203" pitchFamily="18" charset="0"/>
              </a:rPr>
              <a:t>Struggle to interpret the mental states, gestures and facial expressions of autistic people (</a:t>
            </a:r>
            <a:r>
              <a:rPr lang="en-IE" u="sng" dirty="0">
                <a:latin typeface="Bierstadt" panose="020B0004020202020204" pitchFamily="34" charset="0"/>
                <a:cs typeface="Aptos Serif" panose="020B0502040204020203" pitchFamily="18" charset="0"/>
                <a:hlinkClick r:id="rId4"/>
              </a:rPr>
              <a:t>Heasman &amp; Gillespie, 2018</a:t>
            </a:r>
            <a:r>
              <a:rPr lang="en-IE" dirty="0">
                <a:latin typeface="Bierstadt" panose="020B0004020202020204" pitchFamily="34" charset="0"/>
                <a:cs typeface="Aptos Serif" panose="020B0502040204020203" pitchFamily="18" charset="0"/>
              </a:rPr>
              <a:t>;</a:t>
            </a:r>
            <a:r>
              <a:rPr lang="en-IE" u="sng" dirty="0">
                <a:latin typeface="Bierstadt" panose="020B0004020202020204" pitchFamily="34" charset="0"/>
                <a:cs typeface="Aptos Serif" panose="020B0502040204020203" pitchFamily="18" charset="0"/>
              </a:rPr>
              <a:t> </a:t>
            </a:r>
            <a:r>
              <a:rPr lang="en-IE" u="sng" dirty="0" err="1">
                <a:latin typeface="Bierstadt" panose="020B0004020202020204" pitchFamily="34" charset="0"/>
                <a:cs typeface="Aptos Serif" panose="020B0502040204020203" pitchFamily="18" charset="0"/>
                <a:hlinkClick r:id="rId5"/>
              </a:rPr>
              <a:t>Casartelli</a:t>
            </a:r>
            <a:r>
              <a:rPr lang="en-IE" u="sng" dirty="0">
                <a:latin typeface="Bierstadt" panose="020B0004020202020204" pitchFamily="34" charset="0"/>
                <a:cs typeface="Aptos Serif" panose="020B0502040204020203" pitchFamily="18" charset="0"/>
                <a:hlinkClick r:id="rId5"/>
              </a:rPr>
              <a:t> et al., 2020</a:t>
            </a:r>
            <a:r>
              <a:rPr lang="en-IE" u="sng" dirty="0">
                <a:latin typeface="Bierstadt" panose="020B0004020202020204" pitchFamily="34" charset="0"/>
                <a:cs typeface="Aptos Serif" panose="020B0502040204020203" pitchFamily="18" charset="0"/>
              </a:rPr>
              <a:t>)</a:t>
            </a:r>
          </a:p>
          <a:p>
            <a:r>
              <a:rPr lang="en-IE" dirty="0">
                <a:latin typeface="Bierstadt" panose="020B0004020202020204" pitchFamily="34" charset="0"/>
                <a:cs typeface="Aptos Serif" panose="020B0502040204020203" pitchFamily="18" charset="0"/>
              </a:rPr>
              <a:t>Form negative first impressions, hold negative stereotypes and make unfavourable judgements about autistic people (</a:t>
            </a:r>
            <a:r>
              <a:rPr lang="en-IE" u="sng" dirty="0">
                <a:latin typeface="Bierstadt" panose="020B0004020202020204" pitchFamily="34" charset="0"/>
                <a:cs typeface="Aptos Serif" panose="020B0502040204020203" pitchFamily="18" charset="0"/>
                <a:hlinkClick r:id="rId6"/>
              </a:rPr>
              <a:t>Dickter et al., 2020</a:t>
            </a:r>
            <a:r>
              <a:rPr lang="en-IE" dirty="0">
                <a:latin typeface="Bierstadt" panose="020B0004020202020204" pitchFamily="34" charset="0"/>
                <a:cs typeface="Aptos Serif" panose="020B0502040204020203" pitchFamily="18" charset="0"/>
              </a:rPr>
              <a:t>; </a:t>
            </a:r>
            <a:r>
              <a:rPr lang="en-IE" u="sng" dirty="0">
                <a:latin typeface="Bierstadt" panose="020B0004020202020204" pitchFamily="34" charset="0"/>
                <a:cs typeface="Aptos Serif" panose="020B0502040204020203" pitchFamily="18" charset="0"/>
                <a:hlinkClick r:id="rId7"/>
              </a:rPr>
              <a:t>Sasson et al., 2017</a:t>
            </a:r>
            <a:r>
              <a:rPr lang="en-IE" dirty="0">
                <a:latin typeface="Bierstadt" panose="020B0004020202020204" pitchFamily="34" charset="0"/>
                <a:cs typeface="Aptos Serif" panose="020B0502040204020203" pitchFamily="18" charset="0"/>
              </a:rPr>
              <a:t>) </a:t>
            </a:r>
          </a:p>
          <a:p>
            <a:r>
              <a:rPr lang="en-IE" dirty="0">
                <a:latin typeface="Bierstadt" panose="020B0004020202020204" pitchFamily="34" charset="0"/>
                <a:cs typeface="Aptos Serif" panose="020B0502040204020203" pitchFamily="18" charset="0"/>
              </a:rPr>
              <a:t>Are likely to overestimate how much they accommodate autistic people during interactions (</a:t>
            </a:r>
            <a:r>
              <a:rPr lang="en-IE" u="sng" dirty="0">
                <a:latin typeface="Bierstadt" panose="020B0004020202020204" pitchFamily="34" charset="0"/>
                <a:cs typeface="Aptos Serif" panose="020B0502040204020203" pitchFamily="18" charset="0"/>
                <a:hlinkClick r:id="rId8"/>
              </a:rPr>
              <a:t>Heasman &amp; Gillespie, 2019b</a:t>
            </a:r>
            <a:r>
              <a:rPr lang="en-IE" dirty="0">
                <a:latin typeface="Bierstadt" panose="020B0004020202020204" pitchFamily="34" charset="0"/>
                <a:cs typeface="Aptos Serif" panose="020B0502040204020203" pitchFamily="18" charset="0"/>
              </a:rPr>
              <a:t>).</a:t>
            </a:r>
          </a:p>
          <a:p>
            <a:endParaRPr lang="en-US" dirty="0">
              <a:latin typeface="Aptos "/>
              <a:cs typeface="Aptos Serif" panose="020B0502040204020203" pitchFamily="18" charset="0"/>
            </a:endParaRPr>
          </a:p>
          <a:p>
            <a:endParaRPr lang="en-IE" dirty="0">
              <a:latin typeface="Bierstadt" panose="020B0004020202020204" pitchFamily="34" charset="0"/>
              <a:cs typeface="Aptos Serif" panose="020B0502040204020203" pitchFamily="18" charset="0"/>
            </a:endParaRPr>
          </a:p>
        </p:txBody>
      </p:sp>
    </p:spTree>
    <p:extLst>
      <p:ext uri="{BB962C8B-B14F-4D97-AF65-F5344CB8AC3E}">
        <p14:creationId xmlns:p14="http://schemas.microsoft.com/office/powerpoint/2010/main" val="503761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170" name="Freeform: Shape 616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2" name="Freeform: Shape 6171">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174" name="Rectangle 6173">
            <a:extLst>
              <a:ext uri="{FF2B5EF4-FFF2-40B4-BE49-F238E27FC236}">
                <a16:creationId xmlns:a16="http://schemas.microsoft.com/office/drawing/2014/main" id="{FAF3766F-DEF3-4802-BB0D-7A18EDD9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E51851-9AC6-A099-BEED-7C4BC1274BB2}"/>
              </a:ext>
            </a:extLst>
          </p:cNvPr>
          <p:cNvSpPr>
            <a:spLocks noGrp="1"/>
          </p:cNvSpPr>
          <p:nvPr>
            <p:ph type="title"/>
          </p:nvPr>
        </p:nvSpPr>
        <p:spPr>
          <a:xfrm>
            <a:off x="517870" y="978408"/>
            <a:ext cx="3465681" cy="2450592"/>
          </a:xfrm>
        </p:spPr>
        <p:txBody>
          <a:bodyPr vert="horz" lIns="91440" tIns="45720" rIns="91440" bIns="45720" rtlCol="0" anchor="t">
            <a:normAutofit/>
          </a:bodyPr>
          <a:lstStyle/>
          <a:p>
            <a:pPr>
              <a:lnSpc>
                <a:spcPct val="90000"/>
              </a:lnSpc>
            </a:pPr>
            <a:r>
              <a:rPr lang="en-US" sz="4100">
                <a:solidFill>
                  <a:schemeClr val="tx2"/>
                </a:solidFill>
              </a:rPr>
              <a:t>Double Empathy Problem (DEP)</a:t>
            </a:r>
          </a:p>
        </p:txBody>
      </p:sp>
      <p:sp>
        <p:nvSpPr>
          <p:cNvPr id="6176" name="Rectangle 6175">
            <a:extLst>
              <a:ext uri="{FF2B5EF4-FFF2-40B4-BE49-F238E27FC236}">
                <a16:creationId xmlns:a16="http://schemas.microsoft.com/office/drawing/2014/main" id="{D91952F0-771E-D2ED-C333-EEED6708B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6642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Neurodiversity Series Part 2 - The Double Empathy Problem">
            <a:extLst>
              <a:ext uri="{FF2B5EF4-FFF2-40B4-BE49-F238E27FC236}">
                <a16:creationId xmlns:a16="http://schemas.microsoft.com/office/drawing/2014/main" id="{87E654A2-A2D3-DD8B-85BB-5A1FAA33113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32657" y="1302383"/>
            <a:ext cx="7438426" cy="4202710"/>
          </a:xfrm>
          <a:prstGeom prst="rect">
            <a:avLst/>
          </a:prstGeom>
          <a:noFill/>
          <a:extLst>
            <a:ext uri="{909E8E84-426E-40DD-AFC4-6F175D3DCCD1}">
              <a14:hiddenFill xmlns:a14="http://schemas.microsoft.com/office/drawing/2010/main">
                <a:solidFill>
                  <a:srgbClr val="FFFFFF"/>
                </a:solidFill>
              </a14:hiddenFill>
            </a:ext>
          </a:extLst>
        </p:spPr>
      </p:pic>
      <p:sp>
        <p:nvSpPr>
          <p:cNvPr id="6178" name="Rectangle 6177">
            <a:extLst>
              <a:ext uri="{FF2B5EF4-FFF2-40B4-BE49-F238E27FC236}">
                <a16:creationId xmlns:a16="http://schemas.microsoft.com/office/drawing/2014/main" id="{3FB6D83C-2377-9CAD-A991-9E0B6AF25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208" y="6299535"/>
            <a:ext cx="3465681" cy="464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TextBox 3">
            <a:extLst>
              <a:ext uri="{FF2B5EF4-FFF2-40B4-BE49-F238E27FC236}">
                <a16:creationId xmlns:a16="http://schemas.microsoft.com/office/drawing/2014/main" id="{81110555-889E-C1C7-D971-DA996EDF4A8F}"/>
              </a:ext>
            </a:extLst>
          </p:cNvPr>
          <p:cNvSpPr txBox="1"/>
          <p:nvPr/>
        </p:nvSpPr>
        <p:spPr>
          <a:xfrm>
            <a:off x="5044207" y="5527038"/>
            <a:ext cx="5323893" cy="338554"/>
          </a:xfrm>
          <a:prstGeom prst="rect">
            <a:avLst/>
          </a:prstGeom>
          <a:noFill/>
        </p:spPr>
        <p:txBody>
          <a:bodyPr wrap="none" rtlCol="0">
            <a:spAutoFit/>
          </a:bodyPr>
          <a:lstStyle/>
          <a:p>
            <a:r>
              <a:rPr lang="en-GB" sz="1600" i="1" dirty="0"/>
              <a:t>The Double Empathy Problem from Crompton et al. (2021)</a:t>
            </a:r>
          </a:p>
        </p:txBody>
      </p:sp>
      <p:sp>
        <p:nvSpPr>
          <p:cNvPr id="5" name="TextBox 4">
            <a:extLst>
              <a:ext uri="{FF2B5EF4-FFF2-40B4-BE49-F238E27FC236}">
                <a16:creationId xmlns:a16="http://schemas.microsoft.com/office/drawing/2014/main" id="{47892AB5-D1D0-8176-5885-A48F51F55A94}"/>
              </a:ext>
            </a:extLst>
          </p:cNvPr>
          <p:cNvSpPr txBox="1"/>
          <p:nvPr/>
        </p:nvSpPr>
        <p:spPr>
          <a:xfrm>
            <a:off x="269055" y="3428997"/>
            <a:ext cx="2527299" cy="646331"/>
          </a:xfrm>
          <a:prstGeom prst="rect">
            <a:avLst/>
          </a:prstGeom>
          <a:noFill/>
        </p:spPr>
        <p:txBody>
          <a:bodyPr wrap="square" rtlCol="0">
            <a:spAutoFit/>
          </a:bodyPr>
          <a:lstStyle/>
          <a:p>
            <a:pPr>
              <a:lnSpc>
                <a:spcPct val="100000"/>
              </a:lnSpc>
            </a:pPr>
            <a:endParaRPr lang="en-US" dirty="0">
              <a:latin typeface="Aptos "/>
            </a:endParaRPr>
          </a:p>
          <a:p>
            <a:endParaRPr lang="en-GB" dirty="0"/>
          </a:p>
        </p:txBody>
      </p:sp>
      <p:sp>
        <p:nvSpPr>
          <p:cNvPr id="6" name="TextBox 5">
            <a:extLst>
              <a:ext uri="{FF2B5EF4-FFF2-40B4-BE49-F238E27FC236}">
                <a16:creationId xmlns:a16="http://schemas.microsoft.com/office/drawing/2014/main" id="{1CC8D1DB-0147-9567-B885-C73102128BA8}"/>
              </a:ext>
            </a:extLst>
          </p:cNvPr>
          <p:cNvSpPr txBox="1"/>
          <p:nvPr/>
        </p:nvSpPr>
        <p:spPr>
          <a:xfrm>
            <a:off x="628651" y="3580711"/>
            <a:ext cx="2975065" cy="2308324"/>
          </a:xfrm>
          <a:prstGeom prst="rect">
            <a:avLst/>
          </a:prstGeom>
          <a:noFill/>
        </p:spPr>
        <p:txBody>
          <a:bodyPr wrap="square" rtlCol="0">
            <a:spAutoFit/>
          </a:bodyPr>
          <a:lstStyle/>
          <a:p>
            <a:r>
              <a:rPr lang="en-US" b="1" dirty="0">
                <a:latin typeface="Bierstadt" panose="020B0004020202020204" pitchFamily="34" charset="0"/>
              </a:rPr>
              <a:t>Milton (2012) </a:t>
            </a:r>
            <a:r>
              <a:rPr lang="en-US" dirty="0">
                <a:latin typeface="Bierstadt" panose="020B0004020202020204" pitchFamily="34" charset="0"/>
              </a:rPr>
              <a:t>identified a bidirectional breakdown in communication between autistic and nonautistic speakers –  suggests that there is an empathy gap or a</a:t>
            </a:r>
            <a:r>
              <a:rPr lang="en-US" b="1" dirty="0">
                <a:latin typeface="Bierstadt" panose="020B0004020202020204" pitchFamily="34" charset="0"/>
              </a:rPr>
              <a:t> ‘mismatch </a:t>
            </a:r>
            <a:r>
              <a:rPr lang="en-US" dirty="0">
                <a:latin typeface="Bierstadt" panose="020B0004020202020204" pitchFamily="34" charset="0"/>
              </a:rPr>
              <a:t> </a:t>
            </a:r>
            <a:r>
              <a:rPr lang="en-US" b="1" dirty="0">
                <a:latin typeface="Bierstadt" panose="020B0004020202020204" pitchFamily="34" charset="0"/>
              </a:rPr>
              <a:t>of salience’ </a:t>
            </a:r>
          </a:p>
          <a:p>
            <a:endParaRPr lang="en-GB" dirty="0"/>
          </a:p>
        </p:txBody>
      </p:sp>
    </p:spTree>
    <p:extLst>
      <p:ext uri="{BB962C8B-B14F-4D97-AF65-F5344CB8AC3E}">
        <p14:creationId xmlns:p14="http://schemas.microsoft.com/office/powerpoint/2010/main" val="2617251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17AA97-89A7-45C1-B813-BFF6C23D7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8ADFAB-D903-37F4-034C-D3EA24F327D7}"/>
              </a:ext>
            </a:extLst>
          </p:cNvPr>
          <p:cNvSpPr>
            <a:spLocks noGrp="1"/>
          </p:cNvSpPr>
          <p:nvPr>
            <p:ph type="title"/>
          </p:nvPr>
        </p:nvSpPr>
        <p:spPr>
          <a:xfrm>
            <a:off x="521208" y="978408"/>
            <a:ext cx="4032504" cy="3364992"/>
          </a:xfrm>
        </p:spPr>
        <p:txBody>
          <a:bodyPr>
            <a:normAutofit/>
          </a:bodyPr>
          <a:lstStyle/>
          <a:p>
            <a:pPr>
              <a:lnSpc>
                <a:spcPct val="90000"/>
              </a:lnSpc>
            </a:pPr>
            <a:r>
              <a:rPr lang="en-US" sz="3700"/>
              <a:t>Interrogating the assumption that Autistic people are socially disinterested</a:t>
            </a:r>
          </a:p>
        </p:txBody>
      </p:sp>
      <p:sp>
        <p:nvSpPr>
          <p:cNvPr id="11" name="Rectangle 10">
            <a:extLst>
              <a:ext uri="{FF2B5EF4-FFF2-40B4-BE49-F238E27FC236}">
                <a16:creationId xmlns:a16="http://schemas.microsoft.com/office/drawing/2014/main" id="{33AC4FE1-D370-43A6-96C5-076716BB1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A3D569D-D3A6-49CA-A483-291E95DAC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11650"/>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3B31BBD-7FF6-BCD8-2793-C92D4AA93511}"/>
              </a:ext>
            </a:extLst>
          </p:cNvPr>
          <p:cNvGraphicFramePr>
            <a:graphicFrameLocks noGrp="1"/>
          </p:cNvGraphicFramePr>
          <p:nvPr>
            <p:ph idx="1"/>
            <p:extLst>
              <p:ext uri="{D42A27DB-BD31-4B8C-83A1-F6EECF244321}">
                <p14:modId xmlns:p14="http://schemas.microsoft.com/office/powerpoint/2010/main" val="3373821893"/>
              </p:ext>
            </p:extLst>
          </p:nvPr>
        </p:nvGraphicFramePr>
        <p:xfrm>
          <a:off x="5065776" y="978408"/>
          <a:ext cx="6620256" cy="5376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3562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1045" name="Rectangle 1044">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1D74DB-4761-FDC8-8FA8-5EB2320CAFE2}"/>
              </a:ext>
            </a:extLst>
          </p:cNvPr>
          <p:cNvSpPr>
            <a:spLocks noGrp="1"/>
          </p:cNvSpPr>
          <p:nvPr>
            <p:ph type="title"/>
          </p:nvPr>
        </p:nvSpPr>
        <p:spPr>
          <a:xfrm>
            <a:off x="521208" y="978408"/>
            <a:ext cx="11155680" cy="1463040"/>
          </a:xfrm>
        </p:spPr>
        <p:txBody>
          <a:bodyPr>
            <a:normAutofit/>
          </a:bodyPr>
          <a:lstStyle/>
          <a:p>
            <a:r>
              <a:rPr lang="en-US" dirty="0"/>
              <a:t>Camouflaging </a:t>
            </a:r>
          </a:p>
        </p:txBody>
      </p:sp>
      <p:sp>
        <p:nvSpPr>
          <p:cNvPr id="1047" name="Freeform: Shape 1046">
            <a:extLst>
              <a:ext uri="{FF2B5EF4-FFF2-40B4-BE49-F238E27FC236}">
                <a16:creationId xmlns:a16="http://schemas.microsoft.com/office/drawing/2014/main" id="{0F583F60-6F8B-B498-CB88-B1AA0648A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36B28BC-7783-5031-5EEC-CE7035559C86}"/>
              </a:ext>
            </a:extLst>
          </p:cNvPr>
          <p:cNvSpPr>
            <a:spLocks noGrp="1"/>
          </p:cNvSpPr>
          <p:nvPr>
            <p:ph idx="1"/>
          </p:nvPr>
        </p:nvSpPr>
        <p:spPr>
          <a:xfrm>
            <a:off x="521208" y="2144486"/>
            <a:ext cx="5020056" cy="4201450"/>
          </a:xfrm>
        </p:spPr>
        <p:txBody>
          <a:bodyPr>
            <a:normAutofit/>
          </a:bodyPr>
          <a:lstStyle/>
          <a:p>
            <a:pPr marL="0" indent="0">
              <a:buNone/>
            </a:pPr>
            <a:r>
              <a:rPr lang="en-US" dirty="0"/>
              <a:t>What constitutes camouflaging and how does it differ from everyday social adaptation?</a:t>
            </a:r>
          </a:p>
        </p:txBody>
      </p:sp>
      <p:pic>
        <p:nvPicPr>
          <p:cNvPr id="1026" name="Picture 2" descr="figure 1">
            <a:extLst>
              <a:ext uri="{FF2B5EF4-FFF2-40B4-BE49-F238E27FC236}">
                <a16:creationId xmlns:a16="http://schemas.microsoft.com/office/drawing/2014/main" id="{CBA201CD-1297-6B6E-3AE9-099065DDDA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5" r="126" b="1"/>
          <a:stretch>
            <a:fillRect/>
          </a:stretch>
        </p:blipFill>
        <p:spPr bwMode="auto">
          <a:xfrm>
            <a:off x="6920491" y="788894"/>
            <a:ext cx="4018784" cy="5557042"/>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descr="A blue poster with text and cartoon faces&#10;&#10;Description automatically generated with medium confidence">
            <a:extLst>
              <a:ext uri="{FF2B5EF4-FFF2-40B4-BE49-F238E27FC236}">
                <a16:creationId xmlns:a16="http://schemas.microsoft.com/office/drawing/2014/main" id="{D6641010-C564-6E85-C5EC-02850EB6024F}"/>
              </a:ext>
            </a:extLst>
          </p:cNvPr>
          <p:cNvPicPr>
            <a:picLocks noChangeAspect="1"/>
          </p:cNvPicPr>
          <p:nvPr/>
        </p:nvPicPr>
        <p:blipFill>
          <a:blip r:embed="rId4"/>
          <a:stretch>
            <a:fillRect/>
          </a:stretch>
        </p:blipFill>
        <p:spPr>
          <a:xfrm>
            <a:off x="726268" y="3867209"/>
            <a:ext cx="4683931" cy="2341966"/>
          </a:xfrm>
          <a:prstGeom prst="rect">
            <a:avLst/>
          </a:prstGeom>
        </p:spPr>
      </p:pic>
      <p:sp>
        <p:nvSpPr>
          <p:cNvPr id="5" name="TextBox 4">
            <a:extLst>
              <a:ext uri="{FF2B5EF4-FFF2-40B4-BE49-F238E27FC236}">
                <a16:creationId xmlns:a16="http://schemas.microsoft.com/office/drawing/2014/main" id="{04FC9B61-3F15-02AF-1DB4-E32094D8B0D9}"/>
              </a:ext>
            </a:extLst>
          </p:cNvPr>
          <p:cNvSpPr txBox="1"/>
          <p:nvPr/>
        </p:nvSpPr>
        <p:spPr>
          <a:xfrm>
            <a:off x="726269" y="6339072"/>
            <a:ext cx="4610016" cy="923330"/>
          </a:xfrm>
          <a:prstGeom prst="rect">
            <a:avLst/>
          </a:prstGeom>
          <a:noFill/>
        </p:spPr>
        <p:txBody>
          <a:bodyPr wrap="square" rtlCol="0">
            <a:spAutoFit/>
          </a:bodyPr>
          <a:lstStyle/>
          <a:p>
            <a:r>
              <a:rPr lang="en-GB" sz="1200" i="1" dirty="0"/>
              <a:t>Camouflaging Diagram by </a:t>
            </a:r>
            <a:r>
              <a:rPr lang="en-IE" sz="1200" i="1" dirty="0">
                <a:hlinkClick r:id="rId5"/>
              </a:rPr>
              <a:t>Embrace Autism/</a:t>
            </a:r>
            <a:endParaRPr lang="en-IE" sz="1200" i="1" dirty="0"/>
          </a:p>
          <a:p>
            <a:endParaRPr lang="en-IE" sz="1200" dirty="0"/>
          </a:p>
          <a:p>
            <a:endParaRPr lang="en-IE" sz="1200" dirty="0"/>
          </a:p>
          <a:p>
            <a:endParaRPr lang="en-GB" dirty="0"/>
          </a:p>
        </p:txBody>
      </p:sp>
      <p:sp>
        <p:nvSpPr>
          <p:cNvPr id="6" name="TextBox 5">
            <a:extLst>
              <a:ext uri="{FF2B5EF4-FFF2-40B4-BE49-F238E27FC236}">
                <a16:creationId xmlns:a16="http://schemas.microsoft.com/office/drawing/2014/main" id="{B123D9DC-C7D0-AC80-759B-8FADE2EA167B}"/>
              </a:ext>
            </a:extLst>
          </p:cNvPr>
          <p:cNvSpPr txBox="1"/>
          <p:nvPr/>
        </p:nvSpPr>
        <p:spPr>
          <a:xfrm>
            <a:off x="6920491" y="6192020"/>
            <a:ext cx="3954007" cy="830997"/>
          </a:xfrm>
          <a:prstGeom prst="rect">
            <a:avLst/>
          </a:prstGeom>
          <a:noFill/>
        </p:spPr>
        <p:txBody>
          <a:bodyPr wrap="square" rtlCol="0">
            <a:spAutoFit/>
          </a:bodyPr>
          <a:lstStyle/>
          <a:p>
            <a:endParaRPr lang="en-US" dirty="0"/>
          </a:p>
          <a:p>
            <a:r>
              <a:rPr lang="en-US" sz="1200" i="1" dirty="0"/>
              <a:t>Dimensions of Camouflaging from Hull et al. (2019)</a:t>
            </a:r>
          </a:p>
          <a:p>
            <a:endParaRPr lang="en-GB" dirty="0"/>
          </a:p>
        </p:txBody>
      </p:sp>
    </p:spTree>
    <p:extLst>
      <p:ext uri="{BB962C8B-B14F-4D97-AF65-F5344CB8AC3E}">
        <p14:creationId xmlns:p14="http://schemas.microsoft.com/office/powerpoint/2010/main" val="688105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F34FD2-89AF-EAB5-6933-C643D72B1E11}"/>
              </a:ext>
            </a:extLst>
          </p:cNvPr>
          <p:cNvSpPr>
            <a:spLocks noGrp="1"/>
          </p:cNvSpPr>
          <p:nvPr>
            <p:ph type="title"/>
          </p:nvPr>
        </p:nvSpPr>
        <p:spPr>
          <a:xfrm>
            <a:off x="521208" y="978408"/>
            <a:ext cx="11155680" cy="1463040"/>
          </a:xfrm>
        </p:spPr>
        <p:txBody>
          <a:bodyPr>
            <a:normAutofit/>
          </a:bodyPr>
          <a:lstStyle/>
          <a:p>
            <a:r>
              <a:rPr lang="en-US" dirty="0"/>
              <a:t>Suicidality </a:t>
            </a:r>
          </a:p>
        </p:txBody>
      </p:sp>
      <p:sp>
        <p:nvSpPr>
          <p:cNvPr id="11" name="Rectangle 10">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B832087-1021-8800-74C3-3489184BE4D2}"/>
              </a:ext>
            </a:extLst>
          </p:cNvPr>
          <p:cNvGraphicFramePr>
            <a:graphicFrameLocks noGrp="1"/>
          </p:cNvGraphicFramePr>
          <p:nvPr>
            <p:ph idx="1"/>
            <p:extLst>
              <p:ext uri="{D42A27DB-BD31-4B8C-83A1-F6EECF244321}">
                <p14:modId xmlns:p14="http://schemas.microsoft.com/office/powerpoint/2010/main" val="1013528797"/>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1531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0" name="Freeform: Shape 30">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5" name="Rectangle 34">
            <a:extLst>
              <a:ext uri="{FF2B5EF4-FFF2-40B4-BE49-F238E27FC236}">
                <a16:creationId xmlns:a16="http://schemas.microsoft.com/office/drawing/2014/main" id="{FAF3766F-DEF3-4802-BB0D-7A18EDD9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9EEEAD-0822-9A69-0E7A-88D1B86324AE}"/>
              </a:ext>
            </a:extLst>
          </p:cNvPr>
          <p:cNvSpPr>
            <a:spLocks noGrp="1"/>
          </p:cNvSpPr>
          <p:nvPr>
            <p:ph type="title"/>
          </p:nvPr>
        </p:nvSpPr>
        <p:spPr>
          <a:xfrm>
            <a:off x="517870" y="978408"/>
            <a:ext cx="3465681" cy="2450592"/>
          </a:xfrm>
        </p:spPr>
        <p:txBody>
          <a:bodyPr vert="horz" lIns="91440" tIns="45720" rIns="91440" bIns="45720" rtlCol="0" anchor="t">
            <a:normAutofit/>
          </a:bodyPr>
          <a:lstStyle/>
          <a:p>
            <a:r>
              <a:rPr lang="en-US" sz="4800">
                <a:solidFill>
                  <a:schemeClr val="tx2"/>
                </a:solidFill>
              </a:rPr>
              <a:t>Autism burnout </a:t>
            </a:r>
          </a:p>
        </p:txBody>
      </p:sp>
      <p:sp>
        <p:nvSpPr>
          <p:cNvPr id="37" name="Rectangle 36">
            <a:extLst>
              <a:ext uri="{FF2B5EF4-FFF2-40B4-BE49-F238E27FC236}">
                <a16:creationId xmlns:a16="http://schemas.microsoft.com/office/drawing/2014/main" id="{D91952F0-771E-D2ED-C333-EEED6708B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6642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ntent Placeholder 12" descr="A diagram of a burnout&#10;&#10;Description automatically generated">
            <a:extLst>
              <a:ext uri="{FF2B5EF4-FFF2-40B4-BE49-F238E27FC236}">
                <a16:creationId xmlns:a16="http://schemas.microsoft.com/office/drawing/2014/main" id="{59115F36-D1A1-CA55-AC57-E969C7745AC7}"/>
              </a:ext>
            </a:extLst>
          </p:cNvPr>
          <p:cNvPicPr>
            <a:picLocks noGrp="1" noChangeAspect="1"/>
          </p:cNvPicPr>
          <p:nvPr>
            <p:ph idx="1"/>
          </p:nvPr>
        </p:nvPicPr>
        <p:blipFill>
          <a:blip r:embed="rId3"/>
          <a:stretch>
            <a:fillRect/>
          </a:stretch>
        </p:blipFill>
        <p:spPr>
          <a:xfrm>
            <a:off x="4586656" y="1490567"/>
            <a:ext cx="7438426" cy="3514656"/>
          </a:xfrm>
          <a:prstGeom prst="rect">
            <a:avLst/>
          </a:prstGeom>
        </p:spPr>
      </p:pic>
      <p:sp>
        <p:nvSpPr>
          <p:cNvPr id="39" name="Rectangle 38">
            <a:extLst>
              <a:ext uri="{FF2B5EF4-FFF2-40B4-BE49-F238E27FC236}">
                <a16:creationId xmlns:a16="http://schemas.microsoft.com/office/drawing/2014/main" id="{3FB6D83C-2377-9CAD-A991-9E0B6AF25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208" y="6299535"/>
            <a:ext cx="3465681" cy="464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4" name="TextBox 13">
            <a:extLst>
              <a:ext uri="{FF2B5EF4-FFF2-40B4-BE49-F238E27FC236}">
                <a16:creationId xmlns:a16="http://schemas.microsoft.com/office/drawing/2014/main" id="{321AAF4C-EBF3-8BCE-6555-DFE3766FC97A}"/>
              </a:ext>
            </a:extLst>
          </p:cNvPr>
          <p:cNvSpPr txBox="1"/>
          <p:nvPr/>
        </p:nvSpPr>
        <p:spPr>
          <a:xfrm>
            <a:off x="5124966" y="5182767"/>
            <a:ext cx="6361806" cy="369332"/>
          </a:xfrm>
          <a:prstGeom prst="rect">
            <a:avLst/>
          </a:prstGeom>
          <a:noFill/>
        </p:spPr>
        <p:txBody>
          <a:bodyPr wrap="none" rtlCol="0">
            <a:spAutoFit/>
          </a:bodyPr>
          <a:lstStyle/>
          <a:p>
            <a:r>
              <a:rPr lang="en-US" i="1" dirty="0"/>
              <a:t>Autistic Burnout Conceptual Model by Raymaker et al. (2020). </a:t>
            </a:r>
          </a:p>
        </p:txBody>
      </p:sp>
      <p:sp>
        <p:nvSpPr>
          <p:cNvPr id="3" name="TextBox 2">
            <a:extLst>
              <a:ext uri="{FF2B5EF4-FFF2-40B4-BE49-F238E27FC236}">
                <a16:creationId xmlns:a16="http://schemas.microsoft.com/office/drawing/2014/main" id="{8081A5C1-FD4C-181A-2442-A23F31D8A2F2}"/>
              </a:ext>
            </a:extLst>
          </p:cNvPr>
          <p:cNvSpPr txBox="1"/>
          <p:nvPr/>
        </p:nvSpPr>
        <p:spPr>
          <a:xfrm>
            <a:off x="603105" y="3140530"/>
            <a:ext cx="3624845" cy="3139321"/>
          </a:xfrm>
          <a:prstGeom prst="rect">
            <a:avLst/>
          </a:prstGeom>
          <a:noFill/>
        </p:spPr>
        <p:txBody>
          <a:bodyPr wrap="square" rtlCol="0">
            <a:spAutoFit/>
          </a:bodyPr>
          <a:lstStyle/>
          <a:p>
            <a:r>
              <a:rPr lang="en-IE" dirty="0">
                <a:solidFill>
                  <a:srgbClr val="1B1B1B"/>
                </a:solidFill>
                <a:latin typeface="Cambria" panose="02040503050406030204" pitchFamily="18" charset="0"/>
              </a:rPr>
              <a:t>Autistic burnout is a syndrome conceptualized as resulting from </a:t>
            </a:r>
            <a:r>
              <a:rPr lang="en-IE" b="1" i="1" dirty="0">
                <a:solidFill>
                  <a:srgbClr val="1B1B1B"/>
                </a:solidFill>
                <a:latin typeface="Cambria" panose="02040503050406030204" pitchFamily="18" charset="0"/>
              </a:rPr>
              <a:t>chronic life stress </a:t>
            </a:r>
          </a:p>
          <a:p>
            <a:r>
              <a:rPr lang="en-IE" dirty="0">
                <a:solidFill>
                  <a:srgbClr val="1B1B1B"/>
                </a:solidFill>
                <a:latin typeface="Cambria" panose="02040503050406030204" pitchFamily="18" charset="0"/>
              </a:rPr>
              <a:t>and a mismatch of expectations and abilities without adequate supports. It is characterized by </a:t>
            </a:r>
          </a:p>
          <a:p>
            <a:r>
              <a:rPr lang="en-IE" dirty="0">
                <a:solidFill>
                  <a:srgbClr val="1B1B1B"/>
                </a:solidFill>
                <a:latin typeface="Cambria" panose="02040503050406030204" pitchFamily="18" charset="0"/>
              </a:rPr>
              <a:t>pervasive, long-term (typically 3+ months) </a:t>
            </a:r>
            <a:r>
              <a:rPr lang="en-IE" b="1" i="1" dirty="0">
                <a:solidFill>
                  <a:srgbClr val="1B1B1B"/>
                </a:solidFill>
                <a:latin typeface="Cambria" panose="02040503050406030204" pitchFamily="18" charset="0"/>
              </a:rPr>
              <a:t>exhaustion, loss of function, </a:t>
            </a:r>
            <a:r>
              <a:rPr lang="en-IE" dirty="0">
                <a:solidFill>
                  <a:srgbClr val="1B1B1B"/>
                </a:solidFill>
                <a:latin typeface="Cambria" panose="02040503050406030204" pitchFamily="18" charset="0"/>
              </a:rPr>
              <a:t>and </a:t>
            </a:r>
            <a:r>
              <a:rPr lang="en-IE" b="1" i="1" dirty="0">
                <a:solidFill>
                  <a:srgbClr val="1B1B1B"/>
                </a:solidFill>
                <a:latin typeface="Cambria" panose="02040503050406030204" pitchFamily="18" charset="0"/>
              </a:rPr>
              <a:t>reduced tolerance to stimulus </a:t>
            </a:r>
            <a:r>
              <a:rPr lang="en-IE" dirty="0">
                <a:solidFill>
                  <a:srgbClr val="1B1B1B"/>
                </a:solidFill>
                <a:latin typeface="Cambria" panose="02040503050406030204" pitchFamily="18" charset="0"/>
              </a:rPr>
              <a:t>(Raymaker et al., 2020)</a:t>
            </a:r>
            <a:endParaRPr lang="en-GB" dirty="0"/>
          </a:p>
        </p:txBody>
      </p:sp>
    </p:spTree>
    <p:extLst>
      <p:ext uri="{BB962C8B-B14F-4D97-AF65-F5344CB8AC3E}">
        <p14:creationId xmlns:p14="http://schemas.microsoft.com/office/powerpoint/2010/main" val="3972249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44" name="Freeform: Shape 1043">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6" name="Freeform: Shape 1045">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48" name="Rectangle 1047">
            <a:extLst>
              <a:ext uri="{FF2B5EF4-FFF2-40B4-BE49-F238E27FC236}">
                <a16:creationId xmlns:a16="http://schemas.microsoft.com/office/drawing/2014/main" id="{FF9FFCE1-E057-415B-A971-88EC7E22A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216115D-1F50-9836-5C90-BE4BE6927CA0}"/>
              </a:ext>
            </a:extLst>
          </p:cNvPr>
          <p:cNvSpPr>
            <a:spLocks noGrp="1"/>
          </p:cNvSpPr>
          <p:nvPr>
            <p:ph type="title"/>
          </p:nvPr>
        </p:nvSpPr>
        <p:spPr>
          <a:xfrm>
            <a:off x="521209" y="971397"/>
            <a:ext cx="3462236" cy="2947460"/>
          </a:xfrm>
        </p:spPr>
        <p:txBody>
          <a:bodyPr vert="horz" lIns="91440" tIns="45720" rIns="91440" bIns="45720" rtlCol="0" anchor="t">
            <a:normAutofit/>
          </a:bodyPr>
          <a:lstStyle/>
          <a:p>
            <a:r>
              <a:rPr lang="en-US" dirty="0"/>
              <a:t>Habituation </a:t>
            </a:r>
          </a:p>
        </p:txBody>
      </p:sp>
      <p:sp>
        <p:nvSpPr>
          <p:cNvPr id="3" name="TextBox 2">
            <a:extLst>
              <a:ext uri="{FF2B5EF4-FFF2-40B4-BE49-F238E27FC236}">
                <a16:creationId xmlns:a16="http://schemas.microsoft.com/office/drawing/2014/main" id="{BC3EA3C6-F109-59DC-CD4B-E9936E916225}"/>
              </a:ext>
            </a:extLst>
          </p:cNvPr>
          <p:cNvSpPr txBox="1"/>
          <p:nvPr/>
        </p:nvSpPr>
        <p:spPr>
          <a:xfrm>
            <a:off x="650533" y="5642056"/>
            <a:ext cx="3462236" cy="1724029"/>
          </a:xfrm>
          <a:prstGeom prst="rect">
            <a:avLst/>
          </a:prstGeom>
        </p:spPr>
        <p:txBody>
          <a:bodyPr vert="horz" lIns="91440" tIns="45720" rIns="91440" bIns="45720" rtlCol="0" anchor="t">
            <a:normAutofit/>
          </a:bodyPr>
          <a:lstStyle/>
          <a:p>
            <a:pPr>
              <a:lnSpc>
                <a:spcPct val="110000"/>
              </a:lnSpc>
              <a:spcBef>
                <a:spcPts val="1000"/>
              </a:spcBef>
            </a:pPr>
            <a:endParaRPr lang="en-US" i="1" kern="1200" dirty="0">
              <a:solidFill>
                <a:schemeClr val="tx1"/>
              </a:solidFill>
              <a:latin typeface="+mn-lt"/>
              <a:ea typeface="+mn-ea"/>
              <a:cs typeface="+mn-cs"/>
            </a:endParaRPr>
          </a:p>
          <a:p>
            <a:pPr>
              <a:lnSpc>
                <a:spcPct val="110000"/>
              </a:lnSpc>
              <a:spcBef>
                <a:spcPts val="1000"/>
              </a:spcBef>
            </a:pPr>
            <a:r>
              <a:rPr lang="en-US" i="1" kern="1200" dirty="0">
                <a:solidFill>
                  <a:schemeClr val="tx1"/>
                </a:solidFill>
                <a:latin typeface="+mn-lt"/>
                <a:ea typeface="+mn-ea"/>
                <a:cs typeface="+mn-cs"/>
              </a:rPr>
              <a:t>Illustration by </a:t>
            </a:r>
            <a:r>
              <a:rPr lang="en-GB" i="1" dirty="0">
                <a:solidFill>
                  <a:srgbClr val="2998E3"/>
                </a:solidFill>
                <a:hlinkClick r:id="rId3">
                  <a:extLst>
                    <a:ext uri="{A12FA001-AC4F-418D-AE19-62706E023703}">
                      <ahyp:hlinkClr xmlns:ahyp="http://schemas.microsoft.com/office/drawing/2018/hyperlinkcolor" val="tx"/>
                    </a:ext>
                  </a:extLst>
                </a:hlinkClick>
              </a:rPr>
              <a:t>Sonny </a:t>
            </a:r>
            <a:r>
              <a:rPr lang="en-GB" i="1" dirty="0" err="1">
                <a:solidFill>
                  <a:srgbClr val="2998E3"/>
                </a:solidFill>
                <a:hlinkClick r:id="rId3">
                  <a:extLst>
                    <a:ext uri="{A12FA001-AC4F-418D-AE19-62706E023703}">
                      <ahyp:hlinkClr xmlns:ahyp="http://schemas.microsoft.com/office/drawing/2018/hyperlinkcolor" val="tx"/>
                    </a:ext>
                  </a:extLst>
                </a:hlinkClick>
              </a:rPr>
              <a:t>Hallett</a:t>
            </a:r>
            <a:r>
              <a:rPr lang="en-GB" i="1" dirty="0" err="1">
                <a:solidFill>
                  <a:schemeClr val="accent1">
                    <a:lumMod val="20000"/>
                    <a:lumOff val="80000"/>
                  </a:schemeClr>
                </a:solidFill>
                <a:hlinkClick r:id="rId3">
                  <a:extLst>
                    <a:ext uri="{A12FA001-AC4F-418D-AE19-62706E023703}">
                      <ahyp:hlinkClr xmlns:ahyp="http://schemas.microsoft.com/office/drawing/2018/hyperlinkcolor" val="tx"/>
                    </a:ext>
                  </a:extLst>
                </a:hlinkClick>
              </a:rPr>
              <a:t>m</a:t>
            </a:r>
            <a:r>
              <a:rPr lang="en-US" i="1" kern="1200" dirty="0">
                <a:solidFill>
                  <a:schemeClr val="accent1">
                    <a:lumMod val="20000"/>
                    <a:lumOff val="80000"/>
                  </a:schemeClr>
                </a:solidFill>
                <a:latin typeface="+mn-lt"/>
                <a:ea typeface="+mn-ea"/>
                <a:cs typeface="+mn-cs"/>
              </a:rPr>
              <a:t> </a:t>
            </a:r>
          </a:p>
        </p:txBody>
      </p:sp>
      <p:sp>
        <p:nvSpPr>
          <p:cNvPr id="1050" name="Rectangle 1049">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346557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773239C-1B7C-0603-6584-B99351342AE5}"/>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5472494" y="508090"/>
            <a:ext cx="5092013" cy="5626534"/>
          </a:xfrm>
          <a:prstGeom prst="rect">
            <a:avLst/>
          </a:prstGeom>
          <a:noFill/>
          <a:extLst>
            <a:ext uri="{909E8E84-426E-40DD-AFC4-6F175D3DCCD1}">
              <a14:hiddenFill xmlns:a14="http://schemas.microsoft.com/office/drawing/2010/main">
                <a:solidFill>
                  <a:srgbClr val="FFFFFF"/>
                </a:solidFill>
              </a14:hiddenFill>
            </a:ext>
          </a:extLst>
        </p:spPr>
      </p:pic>
      <p:sp>
        <p:nvSpPr>
          <p:cNvPr id="1052" name="Rectangle 1051">
            <a:extLst>
              <a:ext uri="{FF2B5EF4-FFF2-40B4-BE49-F238E27FC236}">
                <a16:creationId xmlns:a16="http://schemas.microsoft.com/office/drawing/2014/main" id="{D58401B5-5F1B-4D21-9AC3-AAEC8D366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1704" y="6300216"/>
            <a:ext cx="7293604"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84C803-E53A-B430-4B66-6E30187AF113}"/>
              </a:ext>
            </a:extLst>
          </p:cNvPr>
          <p:cNvSpPr txBox="1"/>
          <p:nvPr/>
        </p:nvSpPr>
        <p:spPr>
          <a:xfrm>
            <a:off x="578855" y="2005851"/>
            <a:ext cx="3925799" cy="3139321"/>
          </a:xfrm>
          <a:prstGeom prst="rect">
            <a:avLst/>
          </a:prstGeom>
          <a:noFill/>
        </p:spPr>
        <p:txBody>
          <a:bodyPr wrap="square" rtlCol="0">
            <a:spAutoFit/>
          </a:bodyPr>
          <a:lstStyle/>
          <a:p>
            <a:pPr marL="285750" indent="-285750">
              <a:buFont typeface="Arial" panose="020B0604020202020204" pitchFamily="34" charset="0"/>
              <a:buChar char="•"/>
            </a:pPr>
            <a:r>
              <a:rPr lang="en-IE" kern="100" dirty="0">
                <a:latin typeface="Aptos" panose="020B0004020202020204" pitchFamily="34" charset="0"/>
                <a:ea typeface="Aptos" panose="020B0004020202020204" pitchFamily="34" charset="0"/>
                <a:cs typeface="Times New Roman" panose="02020603050405020304" pitchFamily="18" charset="0"/>
              </a:rPr>
              <a:t>Decreased response to stimuli after repeated presentations. </a:t>
            </a:r>
          </a:p>
          <a:p>
            <a:pPr marL="285750" indent="-285750">
              <a:buFont typeface="Arial" panose="020B0604020202020204" pitchFamily="34" charset="0"/>
              <a:buChar char="•"/>
            </a:pPr>
            <a:r>
              <a:rPr lang="en-IE" kern="100" dirty="0">
                <a:latin typeface="Aptos" panose="020B0004020202020204" pitchFamily="34" charset="0"/>
                <a:ea typeface="Aptos" panose="020B0004020202020204" pitchFamily="34" charset="0"/>
                <a:cs typeface="Times New Roman" panose="02020603050405020304" pitchFamily="18" charset="0"/>
              </a:rPr>
              <a:t>Many autistic people experience this less and so their perceptive/sensory experience is often both more accurate and intense.</a:t>
            </a:r>
          </a:p>
          <a:p>
            <a:pPr marL="285750" indent="-285750">
              <a:buFont typeface="Arial" panose="020B0604020202020204" pitchFamily="34" charset="0"/>
              <a:buChar char="•"/>
            </a:pPr>
            <a:r>
              <a:rPr lang="en-IE" kern="100" dirty="0">
                <a:latin typeface="Aptos" panose="020B0004020202020204" pitchFamily="34" charset="0"/>
                <a:ea typeface="Aptos" panose="020B0004020202020204" pitchFamily="34" charset="0"/>
                <a:cs typeface="Times New Roman" panose="02020603050405020304" pitchFamily="18" charset="0"/>
              </a:rPr>
              <a:t>If further reduced, can impact capacity to engage in employment/ navigate the social environment due to sensory overwhelm. </a:t>
            </a:r>
            <a:endParaRPr lang="en-US" dirty="0"/>
          </a:p>
        </p:txBody>
      </p:sp>
    </p:spTree>
    <p:extLst>
      <p:ext uri="{BB962C8B-B14F-4D97-AF65-F5344CB8AC3E}">
        <p14:creationId xmlns:p14="http://schemas.microsoft.com/office/powerpoint/2010/main" val="1272486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Rectangle 13">
            <a:extLst>
              <a:ext uri="{FF2B5EF4-FFF2-40B4-BE49-F238E27FC236}">
                <a16:creationId xmlns:a16="http://schemas.microsoft.com/office/drawing/2014/main" id="{FAF3766F-DEF3-4802-BB0D-7A18EDD9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0C2AE4-9041-2F4A-2ED6-F4B9BD8D38F4}"/>
              </a:ext>
            </a:extLst>
          </p:cNvPr>
          <p:cNvSpPr>
            <a:spLocks noGrp="1"/>
          </p:cNvSpPr>
          <p:nvPr>
            <p:ph type="title"/>
          </p:nvPr>
        </p:nvSpPr>
        <p:spPr>
          <a:xfrm>
            <a:off x="517868" y="978409"/>
            <a:ext cx="7929445" cy="1643880"/>
          </a:xfrm>
        </p:spPr>
        <p:txBody>
          <a:bodyPr vert="horz" lIns="91440" tIns="45720" rIns="91440" bIns="45720" rtlCol="0" anchor="t">
            <a:normAutofit/>
          </a:bodyPr>
          <a:lstStyle/>
          <a:p>
            <a:r>
              <a:rPr lang="en-US" sz="4800" dirty="0"/>
              <a:t>Capacity Jug model</a:t>
            </a:r>
          </a:p>
        </p:txBody>
      </p:sp>
      <p:sp>
        <p:nvSpPr>
          <p:cNvPr id="16" name="Rectangle 15">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4C7F386-A972-9ED7-C153-F0E509682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8379" y="610900"/>
            <a:ext cx="3939220" cy="464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easuring cup with different colored layers&#10;&#10;AI-generated content may be incorrect.">
            <a:extLst>
              <a:ext uri="{FF2B5EF4-FFF2-40B4-BE49-F238E27FC236}">
                <a16:creationId xmlns:a16="http://schemas.microsoft.com/office/drawing/2014/main" id="{3C45F14D-6E9D-CC84-BF7B-B1C9DBBD35B7}"/>
              </a:ext>
            </a:extLst>
          </p:cNvPr>
          <p:cNvPicPr>
            <a:picLocks noGrp="1" noChangeAspect="1"/>
          </p:cNvPicPr>
          <p:nvPr>
            <p:ph idx="1"/>
          </p:nvPr>
        </p:nvPicPr>
        <p:blipFill>
          <a:blip r:embed="rId3"/>
          <a:srcRect r="1" b="8027"/>
          <a:stretch>
            <a:fillRect/>
          </a:stretch>
        </p:blipFill>
        <p:spPr>
          <a:xfrm>
            <a:off x="517869" y="2539313"/>
            <a:ext cx="7090048" cy="2200829"/>
          </a:xfrm>
          <a:prstGeom prst="rect">
            <a:avLst/>
          </a:prstGeom>
        </p:spPr>
      </p:pic>
      <p:pic>
        <p:nvPicPr>
          <p:cNvPr id="7" name="Picture 6" descr="A measuring cup with different colors and text&#10;&#10;AI-generated content may be incorrect.">
            <a:extLst>
              <a:ext uri="{FF2B5EF4-FFF2-40B4-BE49-F238E27FC236}">
                <a16:creationId xmlns:a16="http://schemas.microsoft.com/office/drawing/2014/main" id="{3F0C7643-B0A6-6F95-7825-3B6664295D4B}"/>
              </a:ext>
            </a:extLst>
          </p:cNvPr>
          <p:cNvPicPr>
            <a:picLocks noChangeAspect="1"/>
          </p:cNvPicPr>
          <p:nvPr/>
        </p:nvPicPr>
        <p:blipFill>
          <a:blip r:embed="rId4"/>
          <a:stretch>
            <a:fillRect/>
          </a:stretch>
        </p:blipFill>
        <p:spPr>
          <a:xfrm>
            <a:off x="8606914" y="2571762"/>
            <a:ext cx="2887218" cy="2201670"/>
          </a:xfrm>
          <a:prstGeom prst="rect">
            <a:avLst/>
          </a:prstGeom>
        </p:spPr>
      </p:pic>
      <p:sp>
        <p:nvSpPr>
          <p:cNvPr id="8" name="Arrow: Right 7">
            <a:extLst>
              <a:ext uri="{FF2B5EF4-FFF2-40B4-BE49-F238E27FC236}">
                <a16:creationId xmlns:a16="http://schemas.microsoft.com/office/drawing/2014/main" id="{B5BA3B79-C4CF-04E1-A409-2524368FF732}"/>
              </a:ext>
            </a:extLst>
          </p:cNvPr>
          <p:cNvSpPr/>
          <p:nvPr/>
        </p:nvSpPr>
        <p:spPr>
          <a:xfrm>
            <a:off x="7607917" y="3403409"/>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EEE39073-AB97-0F1F-FBDE-491EF4D2BE04}"/>
              </a:ext>
            </a:extLst>
          </p:cNvPr>
          <p:cNvSpPr txBox="1"/>
          <p:nvPr/>
        </p:nvSpPr>
        <p:spPr>
          <a:xfrm>
            <a:off x="1240972" y="4921035"/>
            <a:ext cx="4391715" cy="338554"/>
          </a:xfrm>
          <a:prstGeom prst="rect">
            <a:avLst/>
          </a:prstGeom>
          <a:noFill/>
        </p:spPr>
        <p:txBody>
          <a:bodyPr wrap="none" rtlCol="0">
            <a:spAutoFit/>
          </a:bodyPr>
          <a:lstStyle/>
          <a:p>
            <a:r>
              <a:rPr lang="en-GB" sz="1600" i="1" dirty="0"/>
              <a:t>Capacity Jug Model by </a:t>
            </a:r>
            <a:r>
              <a:rPr lang="en-GB" sz="1600" dirty="0">
                <a:hlinkClick r:id="rId5"/>
              </a:rPr>
              <a:t>Dr. Holly E.A. Sutherland</a:t>
            </a:r>
            <a:endParaRPr lang="en-GB" sz="1600" i="1" dirty="0"/>
          </a:p>
        </p:txBody>
      </p:sp>
    </p:spTree>
    <p:extLst>
      <p:ext uri="{BB962C8B-B14F-4D97-AF65-F5344CB8AC3E}">
        <p14:creationId xmlns:p14="http://schemas.microsoft.com/office/powerpoint/2010/main" val="1559119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EA4D5-5234-C629-70A1-CBC678AF0FDC}"/>
              </a:ext>
            </a:extLst>
          </p:cNvPr>
          <p:cNvSpPr>
            <a:spLocks noGrp="1"/>
          </p:cNvSpPr>
          <p:nvPr>
            <p:ph type="title"/>
          </p:nvPr>
        </p:nvSpPr>
        <p:spPr/>
        <p:txBody>
          <a:bodyPr/>
          <a:lstStyle/>
          <a:p>
            <a:r>
              <a:rPr lang="en-GB" dirty="0"/>
              <a:t>Accessing Support as an Autistic Person</a:t>
            </a:r>
          </a:p>
        </p:txBody>
      </p:sp>
      <p:pic>
        <p:nvPicPr>
          <p:cNvPr id="5" name="Content Placeholder 4">
            <a:extLst>
              <a:ext uri="{FF2B5EF4-FFF2-40B4-BE49-F238E27FC236}">
                <a16:creationId xmlns:a16="http://schemas.microsoft.com/office/drawing/2014/main" id="{836195E1-6405-5338-DE40-0ADABE1D9458}"/>
              </a:ext>
            </a:extLst>
          </p:cNvPr>
          <p:cNvPicPr>
            <a:picLocks noGrp="1" noChangeAspect="1"/>
          </p:cNvPicPr>
          <p:nvPr>
            <p:ph idx="1"/>
          </p:nvPr>
        </p:nvPicPr>
        <p:blipFill>
          <a:blip r:embed="rId3"/>
          <a:stretch>
            <a:fillRect/>
          </a:stretch>
        </p:blipFill>
        <p:spPr>
          <a:xfrm>
            <a:off x="7008550" y="2112454"/>
            <a:ext cx="4148911" cy="3767138"/>
          </a:xfrm>
          <a:prstGeom prst="rect">
            <a:avLst/>
          </a:prstGeom>
        </p:spPr>
      </p:pic>
      <p:sp>
        <p:nvSpPr>
          <p:cNvPr id="3" name="TextBox 2">
            <a:extLst>
              <a:ext uri="{FF2B5EF4-FFF2-40B4-BE49-F238E27FC236}">
                <a16:creationId xmlns:a16="http://schemas.microsoft.com/office/drawing/2014/main" id="{D616CCBE-D6F0-E127-7183-5309E9974545}"/>
              </a:ext>
            </a:extLst>
          </p:cNvPr>
          <p:cNvSpPr txBox="1"/>
          <p:nvPr/>
        </p:nvSpPr>
        <p:spPr>
          <a:xfrm>
            <a:off x="7008550" y="5987143"/>
            <a:ext cx="3446072" cy="276999"/>
          </a:xfrm>
          <a:prstGeom prst="rect">
            <a:avLst/>
          </a:prstGeom>
          <a:noFill/>
        </p:spPr>
        <p:txBody>
          <a:bodyPr wrap="none" rtlCol="0">
            <a:spAutoFit/>
          </a:bodyPr>
          <a:lstStyle/>
          <a:p>
            <a:r>
              <a:rPr lang="en-GB" sz="1200" i="1" dirty="0"/>
              <a:t>Image from </a:t>
            </a:r>
            <a:r>
              <a:rPr lang="en-GB" sz="1200" i="1" dirty="0">
                <a:hlinkClick r:id="rId4"/>
              </a:rPr>
              <a:t>‘Too complicated to treat’? – AMASE</a:t>
            </a:r>
            <a:endParaRPr lang="en-GB" sz="1200" i="1" dirty="0"/>
          </a:p>
        </p:txBody>
      </p:sp>
      <p:graphicFrame>
        <p:nvGraphicFramePr>
          <p:cNvPr id="7" name="TextBox 3">
            <a:extLst>
              <a:ext uri="{FF2B5EF4-FFF2-40B4-BE49-F238E27FC236}">
                <a16:creationId xmlns:a16="http://schemas.microsoft.com/office/drawing/2014/main" id="{595DF02E-6FE3-F0E4-C0D1-E0EA8650CE79}"/>
              </a:ext>
            </a:extLst>
          </p:cNvPr>
          <p:cNvGraphicFramePr/>
          <p:nvPr>
            <p:extLst>
              <p:ext uri="{D42A27DB-BD31-4B8C-83A1-F6EECF244321}">
                <p14:modId xmlns:p14="http://schemas.microsoft.com/office/powerpoint/2010/main" val="1885743588"/>
              </p:ext>
            </p:extLst>
          </p:nvPr>
        </p:nvGraphicFramePr>
        <p:xfrm>
          <a:off x="1034539" y="2112454"/>
          <a:ext cx="4561840" cy="36933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08976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7D949E-564D-4503-A64E-D22FA3232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92BD57-ADDF-C0DF-527B-BF0825B16D66}"/>
              </a:ext>
            </a:extLst>
          </p:cNvPr>
          <p:cNvSpPr>
            <a:spLocks noGrp="1"/>
          </p:cNvSpPr>
          <p:nvPr>
            <p:ph type="title"/>
          </p:nvPr>
        </p:nvSpPr>
        <p:spPr>
          <a:xfrm>
            <a:off x="521208" y="978408"/>
            <a:ext cx="4032504" cy="3364992"/>
          </a:xfrm>
        </p:spPr>
        <p:txBody>
          <a:bodyPr>
            <a:normAutofit/>
          </a:bodyPr>
          <a:lstStyle/>
          <a:p>
            <a:pPr>
              <a:lnSpc>
                <a:spcPct val="90000"/>
              </a:lnSpc>
            </a:pPr>
            <a:r>
              <a:rPr lang="en-US" dirty="0"/>
              <a:t>Autistic Student Experience – Common Themes </a:t>
            </a:r>
          </a:p>
        </p:txBody>
      </p:sp>
      <p:sp>
        <p:nvSpPr>
          <p:cNvPr id="11" name="Rectangle 10">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403250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1808AB-2943-464C-A710-F2A18D869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5776" y="6300216"/>
            <a:ext cx="662025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Content Placeholder 2">
            <a:extLst>
              <a:ext uri="{FF2B5EF4-FFF2-40B4-BE49-F238E27FC236}">
                <a16:creationId xmlns:a16="http://schemas.microsoft.com/office/drawing/2014/main" id="{6A4CC7B4-1EB5-1360-CFEB-F9D3268E790F}"/>
              </a:ext>
            </a:extLst>
          </p:cNvPr>
          <p:cNvGraphicFramePr>
            <a:graphicFrameLocks noGrp="1"/>
          </p:cNvGraphicFramePr>
          <p:nvPr>
            <p:ph idx="1"/>
            <p:extLst>
              <p:ext uri="{D42A27DB-BD31-4B8C-83A1-F6EECF244321}">
                <p14:modId xmlns:p14="http://schemas.microsoft.com/office/powerpoint/2010/main" val="4108756816"/>
              </p:ext>
            </p:extLst>
          </p:nvPr>
        </p:nvGraphicFramePr>
        <p:xfrm>
          <a:off x="5065776" y="978408"/>
          <a:ext cx="6620256" cy="4965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FE8364C1-E1B6-F41C-FF80-4A1A15DFAA34}"/>
              </a:ext>
            </a:extLst>
          </p:cNvPr>
          <p:cNvSpPr txBox="1"/>
          <p:nvPr/>
        </p:nvSpPr>
        <p:spPr>
          <a:xfrm>
            <a:off x="371443" y="4341273"/>
            <a:ext cx="4032504" cy="1477328"/>
          </a:xfrm>
          <a:prstGeom prst="rect">
            <a:avLst/>
          </a:prstGeom>
          <a:noFill/>
        </p:spPr>
        <p:txBody>
          <a:bodyPr wrap="square" rtlCol="0">
            <a:spAutoFit/>
          </a:bodyPr>
          <a:lstStyle/>
          <a:p>
            <a:r>
              <a:rPr lang="en-GB" dirty="0"/>
              <a:t>Number of autistic university students is increasing – but they are at a higher risk of dropping out – why is this the case?</a:t>
            </a:r>
            <a:endParaRPr lang="en-US" dirty="0"/>
          </a:p>
          <a:p>
            <a:endParaRPr lang="en-GB" dirty="0"/>
          </a:p>
        </p:txBody>
      </p:sp>
    </p:spTree>
    <p:extLst>
      <p:ext uri="{BB962C8B-B14F-4D97-AF65-F5344CB8AC3E}">
        <p14:creationId xmlns:p14="http://schemas.microsoft.com/office/powerpoint/2010/main" val="5337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FAA3B297-9683-4E38-89FA-062C53E13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4C715B-784E-92B0-4E62-7F1D3FF384F5}"/>
              </a:ext>
            </a:extLst>
          </p:cNvPr>
          <p:cNvSpPr>
            <a:spLocks noGrp="1"/>
          </p:cNvSpPr>
          <p:nvPr>
            <p:ph type="title"/>
          </p:nvPr>
        </p:nvSpPr>
        <p:spPr>
          <a:xfrm>
            <a:off x="521208" y="978408"/>
            <a:ext cx="8686800" cy="1463040"/>
          </a:xfrm>
        </p:spPr>
        <p:txBody>
          <a:bodyPr>
            <a:normAutofit/>
          </a:bodyPr>
          <a:lstStyle/>
          <a:p>
            <a:r>
              <a:rPr lang="en-US"/>
              <a:t>Support/Accommodations – Social Environment  </a:t>
            </a:r>
            <a:endParaRPr lang="en-US" dirty="0"/>
          </a:p>
        </p:txBody>
      </p:sp>
      <p:sp>
        <p:nvSpPr>
          <p:cNvPr id="40" name="Rectangle 39">
            <a:extLst>
              <a:ext uri="{FF2B5EF4-FFF2-40B4-BE49-F238E27FC236}">
                <a16:creationId xmlns:a16="http://schemas.microsoft.com/office/drawing/2014/main" id="{4BF74692-AE31-4A00-B5F9-994E8D519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868680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Content Placeholder 2">
            <a:extLst>
              <a:ext uri="{FF2B5EF4-FFF2-40B4-BE49-F238E27FC236}">
                <a16:creationId xmlns:a16="http://schemas.microsoft.com/office/drawing/2014/main" id="{74A7EAAB-5BCC-BF51-BF31-D313F6CDD1D2}"/>
              </a:ext>
            </a:extLst>
          </p:cNvPr>
          <p:cNvGraphicFramePr>
            <a:graphicFrameLocks noGrp="1"/>
          </p:cNvGraphicFramePr>
          <p:nvPr>
            <p:ph idx="1"/>
            <p:extLst>
              <p:ext uri="{D42A27DB-BD31-4B8C-83A1-F6EECF244321}">
                <p14:modId xmlns:p14="http://schemas.microsoft.com/office/powerpoint/2010/main" val="4021052466"/>
              </p:ext>
            </p:extLst>
          </p:nvPr>
        </p:nvGraphicFramePr>
        <p:xfrm>
          <a:off x="520700" y="2578100"/>
          <a:ext cx="8686800" cy="376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7626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1064D6-9E97-1588-6A60-6E7DBD2FD6FE}"/>
              </a:ext>
            </a:extLst>
          </p:cNvPr>
          <p:cNvSpPr>
            <a:spLocks noGrp="1"/>
          </p:cNvSpPr>
          <p:nvPr>
            <p:ph type="title"/>
          </p:nvPr>
        </p:nvSpPr>
        <p:spPr>
          <a:xfrm>
            <a:off x="521208" y="978408"/>
            <a:ext cx="11155680" cy="1463040"/>
          </a:xfrm>
        </p:spPr>
        <p:txBody>
          <a:bodyPr>
            <a:normAutofit/>
          </a:bodyPr>
          <a:lstStyle/>
          <a:p>
            <a:r>
              <a:rPr lang="en-US" dirty="0"/>
              <a:t>Support/Accommodations – Sensory Environment  </a:t>
            </a:r>
          </a:p>
        </p:txBody>
      </p:sp>
      <p:sp>
        <p:nvSpPr>
          <p:cNvPr id="74" name="Rectangle 73">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Content Placeholder 2">
            <a:extLst>
              <a:ext uri="{FF2B5EF4-FFF2-40B4-BE49-F238E27FC236}">
                <a16:creationId xmlns:a16="http://schemas.microsoft.com/office/drawing/2014/main" id="{8C3771F7-11C3-03DC-958C-83E3BC2DC6B2}"/>
              </a:ext>
            </a:extLst>
          </p:cNvPr>
          <p:cNvGraphicFramePr>
            <a:graphicFrameLocks noGrp="1"/>
          </p:cNvGraphicFramePr>
          <p:nvPr>
            <p:ph idx="1"/>
            <p:extLst>
              <p:ext uri="{D42A27DB-BD31-4B8C-83A1-F6EECF244321}">
                <p14:modId xmlns:p14="http://schemas.microsoft.com/office/powerpoint/2010/main" val="823619822"/>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7895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213918-F1EB-4BCE-BE23-F5E9851E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0BF91F-8652-B216-EF43-F6209D3D8CD7}"/>
              </a:ext>
            </a:extLst>
          </p:cNvPr>
          <p:cNvSpPr>
            <a:spLocks noGrp="1"/>
          </p:cNvSpPr>
          <p:nvPr>
            <p:ph type="title"/>
          </p:nvPr>
        </p:nvSpPr>
        <p:spPr>
          <a:xfrm>
            <a:off x="521208" y="978408"/>
            <a:ext cx="11155680" cy="1463040"/>
          </a:xfrm>
        </p:spPr>
        <p:txBody>
          <a:bodyPr>
            <a:normAutofit/>
          </a:bodyPr>
          <a:lstStyle/>
          <a:p>
            <a:r>
              <a:rPr lang="en-US"/>
              <a:t>Support/Accommodations – Academic context</a:t>
            </a:r>
            <a:endParaRPr lang="en-US" dirty="0"/>
          </a:p>
        </p:txBody>
      </p:sp>
      <p:sp>
        <p:nvSpPr>
          <p:cNvPr id="11" name="Rectangle 10">
            <a:extLst>
              <a:ext uri="{FF2B5EF4-FFF2-40B4-BE49-F238E27FC236}">
                <a16:creationId xmlns:a16="http://schemas.microsoft.com/office/drawing/2014/main" id="{2062E862-C7F7-4CA1-B929-D0B75F5E9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2">
            <a:extLst>
              <a:ext uri="{FF2B5EF4-FFF2-40B4-BE49-F238E27FC236}">
                <a16:creationId xmlns:a16="http://schemas.microsoft.com/office/drawing/2014/main" id="{A333624F-252B-6105-A82E-429BB124FE95}"/>
              </a:ext>
            </a:extLst>
          </p:cNvPr>
          <p:cNvGraphicFramePr>
            <a:graphicFrameLocks noGrp="1"/>
          </p:cNvGraphicFramePr>
          <p:nvPr>
            <p:ph idx="1"/>
            <p:extLst>
              <p:ext uri="{D42A27DB-BD31-4B8C-83A1-F6EECF244321}">
                <p14:modId xmlns:p14="http://schemas.microsoft.com/office/powerpoint/2010/main" val="1501614985"/>
              </p:ext>
            </p:extLst>
          </p:nvPr>
        </p:nvGraphicFramePr>
        <p:xfrm>
          <a:off x="520700" y="2578100"/>
          <a:ext cx="11156950" cy="376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1109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D1BDCCC-E676-2A7E-BE11-2B8C23DB2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A30865-81B0-3E32-DDC7-A73218E695BF}"/>
              </a:ext>
            </a:extLst>
          </p:cNvPr>
          <p:cNvSpPr>
            <a:spLocks noGrp="1"/>
          </p:cNvSpPr>
          <p:nvPr>
            <p:ph type="title"/>
          </p:nvPr>
        </p:nvSpPr>
        <p:spPr>
          <a:xfrm>
            <a:off x="521208" y="978408"/>
            <a:ext cx="11155680" cy="1115568"/>
          </a:xfrm>
        </p:spPr>
        <p:txBody>
          <a:bodyPr>
            <a:normAutofit/>
          </a:bodyPr>
          <a:lstStyle/>
          <a:p>
            <a:r>
              <a:rPr lang="en-US"/>
              <a:t>Alternative visions of autistic sociality </a:t>
            </a:r>
            <a:endParaRPr lang="en-US" dirty="0"/>
          </a:p>
        </p:txBody>
      </p:sp>
      <p:sp>
        <p:nvSpPr>
          <p:cNvPr id="11" name="Freeform: Shape 10">
            <a:extLst>
              <a:ext uri="{FF2B5EF4-FFF2-40B4-BE49-F238E27FC236}">
                <a16:creationId xmlns:a16="http://schemas.microsoft.com/office/drawing/2014/main" id="{781C97B1-8A09-6383-8C65-A3B735778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rainbow infinity symbol on a yellow background. ">
            <a:extLst>
              <a:ext uri="{FF2B5EF4-FFF2-40B4-BE49-F238E27FC236}">
                <a16:creationId xmlns:a16="http://schemas.microsoft.com/office/drawing/2014/main" id="{23BF9FF0-468C-1948-9427-F79E6DBAAB57}"/>
              </a:ext>
            </a:extLst>
          </p:cNvPr>
          <p:cNvPicPr>
            <a:picLocks noChangeAspect="1"/>
          </p:cNvPicPr>
          <p:nvPr/>
        </p:nvPicPr>
        <p:blipFill>
          <a:blip r:embed="rId3"/>
          <a:stretch>
            <a:fillRect/>
          </a:stretch>
        </p:blipFill>
        <p:spPr>
          <a:xfrm>
            <a:off x="515112" y="2215661"/>
            <a:ext cx="5639091" cy="3752558"/>
          </a:xfrm>
          <a:prstGeom prst="rect">
            <a:avLst/>
          </a:prstGeom>
        </p:spPr>
      </p:pic>
      <p:graphicFrame>
        <p:nvGraphicFramePr>
          <p:cNvPr id="13" name="Content Placeholder 2">
            <a:extLst>
              <a:ext uri="{FF2B5EF4-FFF2-40B4-BE49-F238E27FC236}">
                <a16:creationId xmlns:a16="http://schemas.microsoft.com/office/drawing/2014/main" id="{4A5ADF7F-2518-9856-2C8A-040CD23F964F}"/>
              </a:ext>
            </a:extLst>
          </p:cNvPr>
          <p:cNvGraphicFramePr>
            <a:graphicFrameLocks noGrp="1"/>
          </p:cNvGraphicFramePr>
          <p:nvPr>
            <p:ph idx="1"/>
            <p:extLst>
              <p:ext uri="{D42A27DB-BD31-4B8C-83A1-F6EECF244321}">
                <p14:modId xmlns:p14="http://schemas.microsoft.com/office/powerpoint/2010/main" val="109788523"/>
              </p:ext>
            </p:extLst>
          </p:nvPr>
        </p:nvGraphicFramePr>
        <p:xfrm>
          <a:off x="6547104" y="2304288"/>
          <a:ext cx="5129784" cy="40507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1D469B84-D748-0B48-AE9D-8E7D19FCC8F6}"/>
              </a:ext>
            </a:extLst>
          </p:cNvPr>
          <p:cNvSpPr txBox="1"/>
          <p:nvPr/>
        </p:nvSpPr>
        <p:spPr>
          <a:xfrm>
            <a:off x="515112" y="6089904"/>
            <a:ext cx="4913589"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E" sz="1200" i="1" dirty="0"/>
              <a:t>Autistic Pride Flag by  </a:t>
            </a:r>
            <a:r>
              <a:rPr lang="en-IE" sz="1200" i="1" dirty="0">
                <a:hlinkClick r:id="rId9"/>
              </a:rPr>
              <a:t>https://www.autisticempire.com/autistic-pride</a:t>
            </a:r>
            <a:r>
              <a:rPr lang="en-IE" sz="1200" dirty="0"/>
              <a:t>.</a:t>
            </a:r>
            <a:endParaRPr lang="en-US" sz="1200" dirty="0"/>
          </a:p>
        </p:txBody>
      </p:sp>
    </p:spTree>
    <p:extLst>
      <p:ext uri="{BB962C8B-B14F-4D97-AF65-F5344CB8AC3E}">
        <p14:creationId xmlns:p14="http://schemas.microsoft.com/office/powerpoint/2010/main" val="2487687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3F1EF-C7E7-5477-97EF-D4F43B06C118}"/>
              </a:ext>
            </a:extLst>
          </p:cNvPr>
          <p:cNvSpPr>
            <a:spLocks noGrp="1"/>
          </p:cNvSpPr>
          <p:nvPr>
            <p:ph type="title"/>
          </p:nvPr>
        </p:nvSpPr>
        <p:spPr/>
        <p:txBody>
          <a:bodyPr/>
          <a:lstStyle/>
          <a:p>
            <a:r>
              <a:rPr lang="en-US" dirty="0"/>
              <a:t>Useful </a:t>
            </a:r>
            <a:r>
              <a:rPr lang="en-US" dirty="0" err="1"/>
              <a:t>Organisations</a:t>
            </a:r>
            <a:r>
              <a:rPr lang="en-US" dirty="0"/>
              <a:t> to Signpost to </a:t>
            </a:r>
          </a:p>
        </p:txBody>
      </p:sp>
      <p:sp>
        <p:nvSpPr>
          <p:cNvPr id="3" name="Content Placeholder 2">
            <a:extLst>
              <a:ext uri="{FF2B5EF4-FFF2-40B4-BE49-F238E27FC236}">
                <a16:creationId xmlns:a16="http://schemas.microsoft.com/office/drawing/2014/main" id="{26600E9A-4AF0-9F6F-81BE-2F9C1A78E88E}"/>
              </a:ext>
            </a:extLst>
          </p:cNvPr>
          <p:cNvSpPr>
            <a:spLocks noGrp="1"/>
          </p:cNvSpPr>
          <p:nvPr>
            <p:ph idx="1"/>
          </p:nvPr>
        </p:nvSpPr>
        <p:spPr>
          <a:xfrm>
            <a:off x="515112" y="2350008"/>
            <a:ext cx="11155680" cy="3767328"/>
          </a:xfrm>
        </p:spPr>
        <p:txBody>
          <a:bodyPr>
            <a:normAutofit fontScale="92500" lnSpcReduction="20000"/>
          </a:bodyPr>
          <a:lstStyle/>
          <a:p>
            <a:r>
              <a:rPr lang="en-GB" dirty="0">
                <a:hlinkClick r:id="rId2"/>
              </a:rPr>
              <a:t>Ambitious about Autism </a:t>
            </a:r>
            <a:endParaRPr lang="en-GB" dirty="0"/>
          </a:p>
          <a:p>
            <a:r>
              <a:rPr lang="en-GB" dirty="0" err="1">
                <a:hlinkClick r:id="rId3"/>
              </a:rPr>
              <a:t>Autistica</a:t>
            </a:r>
            <a:endParaRPr lang="en-GB" dirty="0"/>
          </a:p>
          <a:p>
            <a:r>
              <a:rPr lang="en-GB" dirty="0">
                <a:hlinkClick r:id="rId4"/>
              </a:rPr>
              <a:t>Embrace Autism </a:t>
            </a:r>
            <a:endParaRPr lang="en-GB" dirty="0"/>
          </a:p>
          <a:p>
            <a:r>
              <a:rPr lang="en-GB" dirty="0">
                <a:hlinkClick r:id="rId5"/>
              </a:rPr>
              <a:t>National Autistic Society</a:t>
            </a:r>
            <a:endParaRPr lang="en-GB" dirty="0"/>
          </a:p>
          <a:p>
            <a:r>
              <a:rPr lang="en-GB" dirty="0" err="1">
                <a:hlinkClick r:id="rId6"/>
              </a:rPr>
              <a:t>NeuroClastic</a:t>
            </a:r>
            <a:r>
              <a:rPr lang="en-GB" dirty="0">
                <a:hlinkClick r:id="rId6"/>
              </a:rPr>
              <a:t> </a:t>
            </a:r>
            <a:endParaRPr lang="en-GB" dirty="0"/>
          </a:p>
          <a:p>
            <a:r>
              <a:rPr lang="en-GB" dirty="0">
                <a:hlinkClick r:id="rId7"/>
              </a:rPr>
              <a:t>AMASE – Autistic Mutual Aid Society Edinburgh</a:t>
            </a:r>
            <a:endParaRPr lang="en-GB" dirty="0"/>
          </a:p>
          <a:p>
            <a:r>
              <a:rPr lang="en-GB" dirty="0">
                <a:hlinkClick r:id="rId8"/>
              </a:rPr>
              <a:t>Academic Autism Spectrum Partnership in Research and Education </a:t>
            </a:r>
            <a:endParaRPr lang="en-GB" dirty="0"/>
          </a:p>
          <a:p>
            <a:r>
              <a:rPr lang="en-GB" dirty="0" err="1">
                <a:hlinkClick r:id="rId9"/>
              </a:rPr>
              <a:t>Autscape</a:t>
            </a:r>
            <a:r>
              <a:rPr lang="en-GB" dirty="0">
                <a:hlinkClick r:id="rId9"/>
              </a:rPr>
              <a:t>: Home</a:t>
            </a:r>
            <a:r>
              <a:rPr lang="en-GB" dirty="0"/>
              <a:t> </a:t>
            </a:r>
          </a:p>
          <a:p>
            <a:r>
              <a:rPr lang="en-GB" dirty="0">
                <a:hlinkClick r:id="rId10"/>
              </a:rPr>
              <a:t>Autism in Adulthood | Mary Ann Liebert, Inc., publishers</a:t>
            </a:r>
            <a:endParaRPr lang="en-GB" dirty="0"/>
          </a:p>
          <a:p>
            <a:r>
              <a:rPr lang="en-GB" dirty="0">
                <a:hlinkClick r:id="rId11"/>
              </a:rPr>
              <a:t>Who we are – The Participatory Autism Research Collective</a:t>
            </a:r>
            <a:endParaRPr lang="en-GB" dirty="0"/>
          </a:p>
        </p:txBody>
      </p:sp>
    </p:spTree>
    <p:extLst>
      <p:ext uri="{BB962C8B-B14F-4D97-AF65-F5344CB8AC3E}">
        <p14:creationId xmlns:p14="http://schemas.microsoft.com/office/powerpoint/2010/main" val="15861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1A6CC-2DDA-1309-1BC8-2B3B8CE2F751}"/>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54E2DD2D-8A95-F112-0318-399FAD82C7CF}"/>
              </a:ext>
            </a:extLst>
          </p:cNvPr>
          <p:cNvSpPr>
            <a:spLocks noGrp="1"/>
          </p:cNvSpPr>
          <p:nvPr>
            <p:ph idx="1"/>
          </p:nvPr>
        </p:nvSpPr>
        <p:spPr>
          <a:xfrm>
            <a:off x="504692" y="1832007"/>
            <a:ext cx="11155680" cy="3855115"/>
          </a:xfrm>
        </p:spPr>
        <p:txBody>
          <a:bodyPr>
            <a:normAutofit fontScale="25000" lnSpcReduction="20000"/>
          </a:bodyPr>
          <a:lstStyle/>
          <a:p>
            <a:pPr marL="0" indent="0">
              <a:buNone/>
            </a:pPr>
            <a:r>
              <a:rPr lang="en-GB" sz="4000" dirty="0"/>
              <a:t>Baron-Cohen, S. (2002). The Extreme Male Brain Theory of Autism. </a:t>
            </a:r>
            <a:r>
              <a:rPr lang="en-GB" sz="4000" i="1" dirty="0"/>
              <a:t>Trends in Cognitive Sciences, </a:t>
            </a:r>
            <a:r>
              <a:rPr lang="fr-FR" sz="4000" i="1" dirty="0"/>
              <a:t>6</a:t>
            </a:r>
            <a:r>
              <a:rPr lang="fr-FR" sz="4000" dirty="0"/>
              <a:t>(6), 248-254. </a:t>
            </a:r>
            <a:r>
              <a:rPr lang="en-GB" sz="4000" dirty="0">
                <a:hlinkClick r:id="rId3" tooltip="Persistent link using digital object identifier"/>
              </a:rPr>
              <a:t>https://doi.org/10.1016/S1364-6613(02)01904-6</a:t>
            </a:r>
            <a:endParaRPr lang="fr-FR" sz="4000" dirty="0"/>
          </a:p>
          <a:p>
            <a:pPr marL="0" indent="0">
              <a:buNone/>
            </a:pPr>
            <a:r>
              <a:rPr lang="en-GB" sz="4000" dirty="0"/>
              <a:t>Baron-Cohen, S., Leslie, A. &amp; Frith, U. (1985). Does the autistic child have a “theory of mind”?. </a:t>
            </a:r>
            <a:r>
              <a:rPr lang="en-GB" sz="4000" i="1" dirty="0"/>
              <a:t>Cognition,</a:t>
            </a:r>
            <a:r>
              <a:rPr lang="en-GB" sz="4000" dirty="0"/>
              <a:t> </a:t>
            </a:r>
            <a:r>
              <a:rPr lang="en-GB" sz="4000" i="1" dirty="0"/>
              <a:t>21</a:t>
            </a:r>
            <a:r>
              <a:rPr lang="en-GB" sz="4000" dirty="0"/>
              <a:t>(1), 37-46</a:t>
            </a:r>
            <a:r>
              <a:rPr lang="en-GB" sz="4000" i="1" dirty="0"/>
              <a:t>. </a:t>
            </a:r>
            <a:r>
              <a:rPr lang="en-GB" sz="4000" dirty="0">
                <a:hlinkClick r:id="rId4"/>
              </a:rPr>
              <a:t>https://doi.org/10.1016/0010-0277(85)90022-8</a:t>
            </a:r>
            <a:endParaRPr lang="en-GB" sz="4000" dirty="0"/>
          </a:p>
          <a:p>
            <a:pPr marL="0" indent="0">
              <a:buNone/>
            </a:pPr>
            <a:r>
              <a:rPr lang="en-GB" sz="4000" dirty="0"/>
              <a:t>Cage, E., &amp; Howes, J. (2020). Dropping out and moving on: A qualitative study of autistic people's experiences of university. </a:t>
            </a:r>
            <a:r>
              <a:rPr lang="en-GB" sz="4000" i="1" dirty="0"/>
              <a:t>Autism, 24</a:t>
            </a:r>
            <a:r>
              <a:rPr lang="en-GB" sz="4000" dirty="0"/>
              <a:t>(7), 1664-1675. </a:t>
            </a:r>
            <a:r>
              <a:rPr lang="en-GB" sz="4000" dirty="0" err="1"/>
              <a:t>doi</a:t>
            </a:r>
            <a:r>
              <a:rPr lang="en-GB" sz="4000" dirty="0"/>
              <a:t>: 10.1177/1362361320918750. </a:t>
            </a:r>
          </a:p>
          <a:p>
            <a:pPr marL="0" indent="0">
              <a:buNone/>
            </a:pPr>
            <a:r>
              <a:rPr lang="en-GB" sz="4000" dirty="0"/>
              <a:t>Cage E, &amp; Troxell-Whitman Z. (2019). Understanding the Reasons, Contexts and Costs of Camouflaging for Autistic Adults. </a:t>
            </a:r>
            <a:r>
              <a:rPr lang="en-GB" sz="4000" i="1" dirty="0"/>
              <a:t>Journal of Autism and Developmental Disorders</a:t>
            </a:r>
            <a:r>
              <a:rPr lang="en-GB" sz="4000" dirty="0"/>
              <a:t>, </a:t>
            </a:r>
            <a:r>
              <a:rPr lang="en-GB" sz="4000" i="1" dirty="0"/>
              <a:t>49</a:t>
            </a:r>
            <a:r>
              <a:rPr lang="en-GB" sz="4000" dirty="0"/>
              <a:t>(5),1899-1911. </a:t>
            </a:r>
            <a:r>
              <a:rPr lang="en-GB" sz="4000" dirty="0" err="1"/>
              <a:t>doi</a:t>
            </a:r>
            <a:r>
              <a:rPr lang="en-GB" sz="4000" dirty="0"/>
              <a:t>: 10.1007/s10803-018-03878-x. </a:t>
            </a:r>
          </a:p>
          <a:p>
            <a:pPr marL="0" indent="0">
              <a:buNone/>
            </a:pPr>
            <a:r>
              <a:rPr lang="en-GB" sz="4000" dirty="0"/>
              <a:t>Chapman R, &amp; Botha M. (2023). Neurodivergence-informed therapy. </a:t>
            </a:r>
            <a:r>
              <a:rPr lang="en-GB" sz="4000" i="1" dirty="0"/>
              <a:t>Developmental Medicine &amp; Child Neurology, 65</a:t>
            </a:r>
            <a:r>
              <a:rPr lang="en-GB" sz="4000" dirty="0"/>
              <a:t>(3), 310–317. </a:t>
            </a:r>
            <a:r>
              <a:rPr lang="en-GB" sz="4000" dirty="0">
                <a:hlinkClick r:id="rId5"/>
              </a:rPr>
              <a:t>https://doi.org/10.1111/dmcn.15384</a:t>
            </a:r>
            <a:endParaRPr lang="en-GB" sz="4000" dirty="0"/>
          </a:p>
          <a:p>
            <a:pPr marL="0" indent="0">
              <a:buNone/>
            </a:pPr>
            <a:r>
              <a:rPr lang="en-GB" sz="4000" dirty="0"/>
              <a:t>Chevallier, C., Kohls, G., Troiani, V., Brodkin, E.S., &amp; Schultz, R.T. (2012). The social motivation theory of autism</a:t>
            </a:r>
            <a:r>
              <a:rPr lang="en-GB" sz="4000" i="1" dirty="0"/>
              <a:t>. Trends in Cognitive Sciences</a:t>
            </a:r>
            <a:r>
              <a:rPr lang="en-GB" sz="4000" dirty="0"/>
              <a:t>, </a:t>
            </a:r>
            <a:r>
              <a:rPr lang="en-GB" sz="4000" i="1" dirty="0"/>
              <a:t>16</a:t>
            </a:r>
            <a:r>
              <a:rPr lang="en-GB" sz="4000" dirty="0"/>
              <a:t>(4), 231-239. </a:t>
            </a:r>
            <a:r>
              <a:rPr lang="en-GB" sz="4000" dirty="0" err="1"/>
              <a:t>doi</a:t>
            </a:r>
            <a:r>
              <a:rPr lang="en-GB" sz="4000" dirty="0"/>
              <a:t>: 10.1016/j.tics.2012.02.007. </a:t>
            </a:r>
          </a:p>
          <a:p>
            <a:pPr marL="0" indent="0">
              <a:buNone/>
            </a:pPr>
            <a:r>
              <a:rPr lang="en-GB" sz="4000" dirty="0"/>
              <a:t>Crompton, C. J., Ropar, D., Evans-Williams, C. V., Flynn, E. G., and Fletcher-Watson, S. (2020). Autistic peer-to-peer information transfer is highly effective. </a:t>
            </a:r>
            <a:r>
              <a:rPr lang="en-GB" sz="4000" i="1" dirty="0"/>
              <a:t>Autism</a:t>
            </a:r>
            <a:r>
              <a:rPr lang="en-GB" sz="4000" dirty="0"/>
              <a:t> 24:1704–12. </a:t>
            </a:r>
            <a:r>
              <a:rPr lang="en-GB" sz="4000" dirty="0" err="1"/>
              <a:t>doi</a:t>
            </a:r>
            <a:r>
              <a:rPr lang="en-GB" sz="4000" dirty="0"/>
              <a:t>: 10.1177/1362361320919286</a:t>
            </a:r>
          </a:p>
          <a:p>
            <a:pPr marL="0" indent="0">
              <a:buNone/>
            </a:pPr>
            <a:r>
              <a:rPr lang="en-GB" sz="4000" dirty="0"/>
              <a:t>Crompton, C. J., DeBrabander, K., Heasman, B.,  Milton, D., Sasson, N. J. (2021). Double Empathy: Why Autistic People Are Often Misunderstood. </a:t>
            </a:r>
            <a:r>
              <a:rPr lang="en-GB" sz="4000" i="1" dirty="0"/>
              <a:t>Frontiers for Young Minds</a:t>
            </a:r>
            <a:r>
              <a:rPr lang="en-GB" sz="4000" dirty="0"/>
              <a:t>. </a:t>
            </a:r>
            <a:r>
              <a:rPr lang="en-GB" sz="4000" i="1" dirty="0"/>
              <a:t>9, </a:t>
            </a:r>
            <a:r>
              <a:rPr lang="en-GB" sz="4000" dirty="0"/>
              <a:t>554875. </a:t>
            </a:r>
            <a:r>
              <a:rPr lang="en-GB" sz="4000" dirty="0">
                <a:hlinkClick r:id="rId6" tooltip="Doi (identifier)"/>
              </a:rPr>
              <a:t>doi</a:t>
            </a:r>
            <a:r>
              <a:rPr lang="en-GB" sz="4000" dirty="0"/>
              <a:t>:</a:t>
            </a:r>
            <a:r>
              <a:rPr lang="en-GB" sz="4000" dirty="0">
                <a:hlinkClick r:id="rId7"/>
              </a:rPr>
              <a:t>10.3389/frym.2021.554875</a:t>
            </a:r>
            <a:endParaRPr lang="en-GB" sz="4000" dirty="0"/>
          </a:p>
          <a:p>
            <a:pPr marL="0" indent="0">
              <a:buNone/>
            </a:pPr>
            <a:r>
              <a:rPr lang="en-GB" sz="4000" dirty="0"/>
              <a:t>Frith, U. &amp; </a:t>
            </a:r>
            <a:r>
              <a:rPr lang="en-GB" sz="4000" dirty="0" err="1"/>
              <a:t>Happé</a:t>
            </a:r>
            <a:r>
              <a:rPr lang="en-GB" sz="4000" dirty="0"/>
              <a:t>, F (.1994). Autism: beyond “theory of mind”. </a:t>
            </a:r>
            <a:r>
              <a:rPr lang="en-GB" sz="4000" i="1" dirty="0"/>
              <a:t>Cognition, </a:t>
            </a:r>
            <a:r>
              <a:rPr lang="en-GB" sz="4000" dirty="0"/>
              <a:t>115-132</a:t>
            </a:r>
            <a:r>
              <a:rPr lang="en-GB" sz="4000" i="1" dirty="0"/>
              <a:t>. </a:t>
            </a:r>
            <a:r>
              <a:rPr lang="en-GB" sz="4000" dirty="0">
                <a:hlinkClick r:id="rId8"/>
              </a:rPr>
              <a:t>https://doi.org/10.1016/0010-0277(94)90024-8</a:t>
            </a:r>
            <a:endParaRPr lang="en-GB" sz="4000" dirty="0"/>
          </a:p>
          <a:p>
            <a:pPr marL="0" indent="0">
              <a:buNone/>
            </a:pPr>
            <a:r>
              <a:rPr lang="en-GB" sz="4000" dirty="0" err="1"/>
              <a:t>Gernsbacher</a:t>
            </a:r>
            <a:r>
              <a:rPr lang="en-GB" sz="4000" dirty="0"/>
              <a:t>, M.A., Yergeau, M. (2019). Empirical Failures of the Claim That Autistic People Lack a Theory of Mind. </a:t>
            </a:r>
            <a:r>
              <a:rPr lang="en-GB" sz="4000" i="1" dirty="0"/>
              <a:t>Archives of Scientific Psychology, 7</a:t>
            </a:r>
            <a:r>
              <a:rPr lang="en-GB" sz="4000" dirty="0"/>
              <a:t>(1),102-118. </a:t>
            </a:r>
            <a:r>
              <a:rPr lang="en-GB" sz="4000" dirty="0" err="1"/>
              <a:t>doi</a:t>
            </a:r>
            <a:r>
              <a:rPr lang="en-GB" sz="4000" dirty="0"/>
              <a:t>: 10.1037/arc0000067. </a:t>
            </a:r>
          </a:p>
          <a:p>
            <a:pPr marL="0" indent="0">
              <a:buNone/>
            </a:pPr>
            <a:r>
              <a:rPr lang="en-GB" sz="4000" dirty="0"/>
              <a:t>Hallett, S. &amp; Crompton, C.J. (2018). ‘Too complicated to treat’? Autistic people seeking mental health support in Scotland. Autistic Mutual Aid Society Edinburgh (AMASE), www.amase.org.uk/mhreport</a:t>
            </a:r>
          </a:p>
          <a:p>
            <a:pPr marL="0" indent="0">
              <a:buNone/>
            </a:pPr>
            <a:r>
              <a:rPr lang="en-GB" sz="4000" dirty="0"/>
              <a:t>Heasman, B. </a:t>
            </a:r>
            <a:r>
              <a:rPr lang="en-GB" sz="4000" i="1" dirty="0"/>
              <a:t>et al. </a:t>
            </a:r>
            <a:r>
              <a:rPr lang="en-GB" sz="4000" dirty="0"/>
              <a:t>(2024). Towards autistic flow theory: A non‐</a:t>
            </a:r>
            <a:r>
              <a:rPr lang="en-GB" sz="4000" dirty="0" err="1"/>
              <a:t>pathologising</a:t>
            </a:r>
            <a:r>
              <a:rPr lang="en-GB" sz="4000" dirty="0"/>
              <a:t> conceptual approach, </a:t>
            </a:r>
            <a:r>
              <a:rPr lang="en-GB" sz="4000" i="1" dirty="0"/>
              <a:t>Journal for the Theory of Social Behaviour</a:t>
            </a:r>
            <a:r>
              <a:rPr lang="en-GB" sz="4000" dirty="0"/>
              <a:t>, </a:t>
            </a:r>
            <a:r>
              <a:rPr lang="en-GB" sz="4000" i="1" dirty="0"/>
              <a:t>54</a:t>
            </a:r>
            <a:r>
              <a:rPr lang="en-GB" sz="4000" dirty="0"/>
              <a:t>(4), 469–497. doi:10.1111/jtsb.12427. </a:t>
            </a:r>
          </a:p>
          <a:p>
            <a:pPr marL="0" indent="0">
              <a:buNone/>
            </a:pPr>
            <a:r>
              <a:rPr lang="en-GB" sz="4000" dirty="0"/>
              <a:t>Heasman, B., &amp; Gillespie, A. (2019). Neurodivergent intersubjectivity: distinctive features of how autistic people create shared understanding. </a:t>
            </a:r>
            <a:r>
              <a:rPr lang="en-GB" sz="4000" i="1" dirty="0"/>
              <a:t>Autism,</a:t>
            </a:r>
            <a:r>
              <a:rPr lang="en-GB" sz="4000" dirty="0"/>
              <a:t> 23, 910–21. </a:t>
            </a:r>
            <a:r>
              <a:rPr lang="en-GB" sz="4000" dirty="0" err="1"/>
              <a:t>doi</a:t>
            </a:r>
            <a:r>
              <a:rPr lang="en-GB" sz="4000" dirty="0"/>
              <a:t>: 10.1177/1362361318785172</a:t>
            </a:r>
          </a:p>
          <a:p>
            <a:pPr marL="0" indent="0">
              <a:buNone/>
            </a:pPr>
            <a:r>
              <a:rPr lang="en-GB" sz="4000" dirty="0" err="1"/>
              <a:t>Horlin</a:t>
            </a:r>
            <a:r>
              <a:rPr lang="en-GB" sz="4000" dirty="0"/>
              <a:t>, C., Almond, K., Bowen, A. </a:t>
            </a:r>
            <a:r>
              <a:rPr lang="en-GB" sz="4000" i="1" dirty="0"/>
              <a:t>et al. </a:t>
            </a:r>
            <a:r>
              <a:rPr lang="en-GB" sz="4000" dirty="0"/>
              <a:t>(2024). Thriving… or Just Surviving? Autistic Journeys in Higher Education. </a:t>
            </a:r>
            <a:r>
              <a:rPr lang="en-GB" sz="4000" i="1" dirty="0"/>
              <a:t>Curr Psychiatry Rep,</a:t>
            </a:r>
            <a:r>
              <a:rPr lang="en-GB" sz="4000" dirty="0"/>
              <a:t> </a:t>
            </a:r>
            <a:r>
              <a:rPr lang="en-GB" sz="4000" i="1" dirty="0"/>
              <a:t>26</a:t>
            </a:r>
            <a:r>
              <a:rPr lang="en-GB" sz="4000" dirty="0"/>
              <a:t>, 771–776. </a:t>
            </a:r>
            <a:r>
              <a:rPr lang="en-GB" sz="4000" dirty="0">
                <a:hlinkClick r:id="rId9"/>
              </a:rPr>
              <a:t>https://doi.org/10.1007/s11920-024-01560-x</a:t>
            </a:r>
            <a:endParaRPr lang="en-GB" sz="4000" dirty="0"/>
          </a:p>
          <a:p>
            <a:pPr marL="0" indent="0">
              <a:buNone/>
            </a:pPr>
            <a:r>
              <a:rPr lang="en-GB" sz="4000" dirty="0"/>
              <a:t>Hull, L. </a:t>
            </a:r>
            <a:r>
              <a:rPr lang="en-GB" sz="4000" i="1" dirty="0"/>
              <a:t>et al.</a:t>
            </a:r>
            <a:r>
              <a:rPr lang="en-GB" sz="4000" dirty="0"/>
              <a:t> (2019). Development and Validation of the Camouflaging Autistic Traits Questionnaire (CAT-Q). </a:t>
            </a:r>
            <a:r>
              <a:rPr lang="en-GB" sz="4000" i="1" dirty="0"/>
              <a:t>Journal of Autism and Developmental Disorders, 49</a:t>
            </a:r>
            <a:r>
              <a:rPr lang="en-GB" sz="4000" dirty="0"/>
              <a:t>, 819–833. </a:t>
            </a:r>
            <a:r>
              <a:rPr lang="en-GB" sz="4000" dirty="0">
                <a:hlinkClick r:id="rId10"/>
              </a:rPr>
              <a:t>https://doi.org/10.1007/s10803-018-3792-6</a:t>
            </a:r>
            <a:endParaRPr lang="en-GB" sz="4000" dirty="0"/>
          </a:p>
          <a:p>
            <a:pPr marL="0" indent="0">
              <a:buNone/>
            </a:pPr>
            <a:r>
              <a:rPr lang="en-GB" sz="4000" dirty="0"/>
              <a:t>Jaswal, V. K., &amp; Akhtar,  N. (2018). Being versus appearing socially uninterested: Challenging assumptions about social motivation in autism. Behavioural and Brain Sciences. </a:t>
            </a:r>
            <a:r>
              <a:rPr lang="en-GB" sz="4000" dirty="0" err="1"/>
              <a:t>doi</a:t>
            </a:r>
            <a:r>
              <a:rPr lang="en-GB" sz="4000" dirty="0"/>
              <a:t>: 10.1017/S0140525X18001826. </a:t>
            </a:r>
          </a:p>
          <a:p>
            <a:pPr marL="0" indent="0">
              <a:buNone/>
            </a:pPr>
            <a:endParaRPr lang="en-GB" dirty="0"/>
          </a:p>
        </p:txBody>
      </p:sp>
    </p:spTree>
    <p:extLst>
      <p:ext uri="{BB962C8B-B14F-4D97-AF65-F5344CB8AC3E}">
        <p14:creationId xmlns:p14="http://schemas.microsoft.com/office/powerpoint/2010/main" val="123485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08B08-074E-0F64-8221-5AFA7361E83F}"/>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6407734B-FBB0-ECC1-2ACA-CDF330FDD0B1}"/>
              </a:ext>
            </a:extLst>
          </p:cNvPr>
          <p:cNvSpPr>
            <a:spLocks noGrp="1"/>
          </p:cNvSpPr>
          <p:nvPr>
            <p:ph idx="1"/>
          </p:nvPr>
        </p:nvSpPr>
        <p:spPr>
          <a:xfrm>
            <a:off x="518160" y="1842008"/>
            <a:ext cx="11155680" cy="4888992"/>
          </a:xfrm>
        </p:spPr>
        <p:txBody>
          <a:bodyPr>
            <a:normAutofit fontScale="55000" lnSpcReduction="20000"/>
          </a:bodyPr>
          <a:lstStyle/>
          <a:p>
            <a:pPr marL="0" indent="0">
              <a:buNone/>
            </a:pPr>
            <a:r>
              <a:rPr lang="en-GB" sz="2000" dirty="0"/>
              <a:t>Kapp, S. K., Steward, R., Crane, L., Elliott, D., Elphick, C., Pellicano, E., &amp; Russell, G. (2019). ‘People should be allowed to do what they like’: Autistic adults’ views and experiences of stimming. </a:t>
            </a:r>
            <a:r>
              <a:rPr lang="en-GB" sz="2000" i="1" dirty="0"/>
              <a:t>Autism</a:t>
            </a:r>
            <a:r>
              <a:rPr lang="en-GB" sz="2000" dirty="0"/>
              <a:t>, </a:t>
            </a:r>
            <a:r>
              <a:rPr lang="en-GB" sz="2000" i="1" dirty="0"/>
              <a:t>23</a:t>
            </a:r>
            <a:r>
              <a:rPr lang="en-GB" sz="2000" dirty="0"/>
              <a:t>(7), 1782-1792. </a:t>
            </a:r>
            <a:r>
              <a:rPr lang="en-GB" sz="2000" u="sng" dirty="0">
                <a:hlinkClick r:id="rId2"/>
              </a:rPr>
              <a:t>https://doi.org/10.1177/1362361319829628</a:t>
            </a:r>
            <a:r>
              <a:rPr lang="en-GB" sz="2000" dirty="0"/>
              <a:t> </a:t>
            </a:r>
          </a:p>
          <a:p>
            <a:pPr marL="0" indent="0">
              <a:buNone/>
            </a:pPr>
            <a:r>
              <a:rPr lang="en-GB" sz="2000" dirty="0"/>
              <a:t>Kenny, L., Hattersley, C., Molins, B., Buckley, C., Povey, C., &amp; Pellicano, E. (2016). Which terms should be used to describe autism? Perspectives from the UK autism community, Which terms should be used to describe autism? Perspectives from the UK autism community. </a:t>
            </a:r>
            <a:r>
              <a:rPr lang="en-GB" sz="2000" i="1" dirty="0"/>
              <a:t>Autism, 20</a:t>
            </a:r>
            <a:r>
              <a:rPr lang="en-GB" sz="2000" dirty="0"/>
              <a:t>(4), 442–462. </a:t>
            </a:r>
            <a:r>
              <a:rPr lang="en-GB" sz="2000" dirty="0">
                <a:hlinkClick r:id="rId3"/>
              </a:rPr>
              <a:t>https://doi.org/10.1177/1362361315588200</a:t>
            </a:r>
            <a:r>
              <a:rPr lang="en-GB" sz="2000" dirty="0"/>
              <a:t>.</a:t>
            </a:r>
          </a:p>
          <a:p>
            <a:pPr marL="0" indent="0">
              <a:buNone/>
            </a:pPr>
            <a:r>
              <a:rPr lang="en-GB" sz="2000" dirty="0"/>
              <a:t>Kimber, L., Verrier, D., Connolly, S. (2024). Autistic People's Experience of Empathy and the Autistic Empathy Deficit Narrative. Autism in Adulthood, </a:t>
            </a:r>
            <a:r>
              <a:rPr lang="en-GB" sz="2000" i="1" dirty="0"/>
              <a:t>16</a:t>
            </a:r>
            <a:r>
              <a:rPr lang="en-GB" sz="2000" dirty="0"/>
              <a:t>(3), 321-330. </a:t>
            </a:r>
            <a:r>
              <a:rPr lang="en-GB" sz="2000" dirty="0" err="1"/>
              <a:t>doi</a:t>
            </a:r>
            <a:r>
              <a:rPr lang="en-GB" sz="2000" dirty="0"/>
              <a:t>: 10.1089/aut.2023.0001.</a:t>
            </a:r>
          </a:p>
          <a:p>
            <a:pPr marL="0" indent="0">
              <a:buNone/>
            </a:pPr>
            <a:r>
              <a:rPr lang="en-GB" sz="2000" dirty="0" err="1"/>
              <a:t>Mottron</a:t>
            </a:r>
            <a:r>
              <a:rPr lang="en-GB" sz="2000" dirty="0"/>
              <a:t>, L. </a:t>
            </a:r>
            <a:r>
              <a:rPr lang="en-GB" sz="2000" i="1" dirty="0"/>
              <a:t>et al.</a:t>
            </a:r>
            <a:r>
              <a:rPr lang="en-GB" sz="2000" dirty="0"/>
              <a:t> (2006). Enhanced perceptual functioning in autism: An update, and eight principles of autistic perception, </a:t>
            </a:r>
            <a:r>
              <a:rPr lang="en-GB" sz="2000" i="1" dirty="0"/>
              <a:t>Journal of Autism and Developmental Disorders</a:t>
            </a:r>
            <a:r>
              <a:rPr lang="en-GB" sz="2000" dirty="0"/>
              <a:t>, </a:t>
            </a:r>
            <a:r>
              <a:rPr lang="en-GB" sz="2000" i="1" dirty="0"/>
              <a:t>36</a:t>
            </a:r>
            <a:r>
              <a:rPr lang="en-GB" sz="2000" dirty="0"/>
              <a:t>(1), 27–43. doi:10.1007/s10803-005-0040-7. </a:t>
            </a:r>
          </a:p>
          <a:p>
            <a:pPr marL="0" indent="0">
              <a:buNone/>
            </a:pPr>
            <a:r>
              <a:rPr lang="en-GB" sz="2000" dirty="0"/>
              <a:t>Murray, D., Lesser, M., &amp; Lawson, W. (2005). Attention, </a:t>
            </a:r>
            <a:r>
              <a:rPr lang="en-GB" sz="2000" dirty="0" err="1"/>
              <a:t>monotropism</a:t>
            </a:r>
            <a:r>
              <a:rPr lang="en-GB" sz="2000" dirty="0"/>
              <a:t> and the diagnostic criteria for autism</a:t>
            </a:r>
            <a:r>
              <a:rPr lang="en-GB" sz="2000" i="1" dirty="0"/>
              <a:t>. Autism, 9</a:t>
            </a:r>
            <a:r>
              <a:rPr lang="en-GB" sz="2000" dirty="0"/>
              <a:t>(2), 139-156. </a:t>
            </a:r>
            <a:r>
              <a:rPr lang="en-GB" sz="2000" dirty="0">
                <a:hlinkClick r:id="rId4"/>
              </a:rPr>
              <a:t>https://doi.org/10.1177/1362361305051398</a:t>
            </a:r>
            <a:r>
              <a:rPr lang="en-GB" sz="2000" dirty="0"/>
              <a:t>.</a:t>
            </a:r>
          </a:p>
          <a:p>
            <a:pPr marL="0" indent="0">
              <a:buNone/>
            </a:pPr>
            <a:r>
              <a:rPr lang="en-GB" sz="2000" dirty="0"/>
              <a:t>Pearson, A., Rose, K. &amp; Rees, J. (2023). 'I felt like I deserved it because I was autistic': Understanding the impact of interpersonal victimisation in the lives of autistic people. </a:t>
            </a:r>
            <a:r>
              <a:rPr lang="en-GB" sz="2000" i="1" dirty="0"/>
              <a:t>Autism, 27</a:t>
            </a:r>
            <a:r>
              <a:rPr lang="en-GB" sz="2000" dirty="0"/>
              <a:t>(2), 500-511. </a:t>
            </a:r>
            <a:r>
              <a:rPr lang="en-GB" sz="2000" dirty="0" err="1"/>
              <a:t>doi</a:t>
            </a:r>
            <a:r>
              <a:rPr lang="en-GB" sz="2000" dirty="0"/>
              <a:t>: 10.1177/13623613221104546.</a:t>
            </a:r>
          </a:p>
          <a:p>
            <a:pPr marL="0" indent="0">
              <a:buNone/>
            </a:pPr>
            <a:r>
              <a:rPr lang="en-GB" sz="2000" dirty="0"/>
              <a:t>Raymaker, D. M., Teo, A. R., Steckler, N. A, Lentz, B., Scharer, M., Delos Santos, A., Kapp, S. K., Hunter, M., Joyce, A., Nicolaidis, C. (2020). “Having All of Your Internal Resources Exhausted Beyond Measure and Being Left with No Clean-Up Crew": Defining Autistic Burnout</a:t>
            </a:r>
            <a:r>
              <a:rPr lang="en-GB" sz="2000" i="1" dirty="0"/>
              <a:t>. Autism in Adulthood,</a:t>
            </a:r>
            <a:r>
              <a:rPr lang="en-GB" sz="2000" dirty="0"/>
              <a:t> 2(2), 132-143. </a:t>
            </a:r>
            <a:r>
              <a:rPr lang="en-GB" sz="2000" dirty="0" err="1"/>
              <a:t>doi</a:t>
            </a:r>
            <a:r>
              <a:rPr lang="en-GB" sz="2000" dirty="0"/>
              <a:t>: 10.1089/aut.2019.0079. </a:t>
            </a:r>
          </a:p>
          <a:p>
            <a:pPr marL="0" indent="0">
              <a:buNone/>
            </a:pPr>
            <a:r>
              <a:rPr lang="en-GB" sz="2000" dirty="0"/>
              <a:t>Robertson, A. E. &amp; Simmons, D. R. (2015). The sensory experiences of adults with autism spectrum disorder: A qualitative analysis. </a:t>
            </a:r>
            <a:r>
              <a:rPr lang="en-GB" sz="2000" i="1" dirty="0"/>
              <a:t>Perception, 44</a:t>
            </a:r>
            <a:r>
              <a:rPr lang="en-GB" sz="2000" dirty="0"/>
              <a:t>(5), 569-86. </a:t>
            </a:r>
            <a:r>
              <a:rPr lang="en-GB" sz="2000" dirty="0" err="1"/>
              <a:t>doi</a:t>
            </a:r>
            <a:r>
              <a:rPr lang="en-GB" sz="2000" dirty="0"/>
              <a:t>: 10.1068/p7833. </a:t>
            </a:r>
          </a:p>
          <a:p>
            <a:pPr marL="0" indent="0">
              <a:buNone/>
            </a:pPr>
            <a:r>
              <a:rPr lang="en-GB" sz="2000" dirty="0"/>
              <a:t>Sutherland, H., Crompton, C. J., Long, J., &amp; Fletcher-Watson, S. (2025). ‘Read My Lips, Not My Body’: A Thematic Analysis of Autistic People’s Social Communication Preferences, Experiences, and Expectations. </a:t>
            </a:r>
            <a:r>
              <a:rPr lang="en-GB" sz="2000" i="1" dirty="0"/>
              <a:t>Neurodiversity, 3</a:t>
            </a:r>
            <a:r>
              <a:rPr lang="en-GB" sz="2000" dirty="0"/>
              <a:t>. </a:t>
            </a:r>
            <a:r>
              <a:rPr lang="en-GB" sz="2000" dirty="0">
                <a:hlinkClick r:id="rId5"/>
              </a:rPr>
              <a:t>https://doi.org/10.1177/27546330251333919</a:t>
            </a:r>
            <a:r>
              <a:rPr lang="en-GB" sz="2000" dirty="0"/>
              <a:t>. </a:t>
            </a:r>
          </a:p>
          <a:p>
            <a:pPr marL="0" indent="0">
              <a:buNone/>
            </a:pPr>
            <a:r>
              <a:rPr lang="en-GB" sz="2000" dirty="0"/>
              <a:t>Taboas, A., Doepke, K., &amp; Zimmerman, C. (2023). Preferences for identity-first versus person-first language in a US sample of autism stakeholders. </a:t>
            </a:r>
            <a:r>
              <a:rPr lang="en-GB" sz="2000" i="1" dirty="0"/>
              <a:t>Autism, 27</a:t>
            </a:r>
            <a:r>
              <a:rPr lang="en-GB" sz="2000" dirty="0"/>
              <a:t>(2), 565-570. </a:t>
            </a:r>
            <a:r>
              <a:rPr lang="en-GB" sz="2000" dirty="0" err="1"/>
              <a:t>doi</a:t>
            </a:r>
            <a:r>
              <a:rPr lang="en-GB" sz="2000" dirty="0"/>
              <a:t>: 10.1177/13623613221130845. </a:t>
            </a:r>
          </a:p>
          <a:p>
            <a:endParaRPr lang="en-GB" dirty="0"/>
          </a:p>
        </p:txBody>
      </p:sp>
    </p:spTree>
    <p:extLst>
      <p:ext uri="{BB962C8B-B14F-4D97-AF65-F5344CB8AC3E}">
        <p14:creationId xmlns:p14="http://schemas.microsoft.com/office/powerpoint/2010/main" val="1942899065"/>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5848</TotalTime>
  <Words>6043</Words>
  <Application>Microsoft Office PowerPoint</Application>
  <PresentationFormat>Widescreen</PresentationFormat>
  <Paragraphs>345</Paragraphs>
  <Slides>25</Slides>
  <Notes>22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Aptos</vt:lpstr>
      <vt:lpstr>Aptos </vt:lpstr>
      <vt:lpstr>Arial</vt:lpstr>
      <vt:lpstr>Bierstadt</vt:lpstr>
      <vt:lpstr>Cambria</vt:lpstr>
      <vt:lpstr>Neue Haas Grotesk Text Pro</vt:lpstr>
      <vt:lpstr>Symbol</vt:lpstr>
      <vt:lpstr>Wingdings</vt:lpstr>
      <vt:lpstr>Work Sans</vt:lpstr>
      <vt:lpstr>GestaltVTI</vt:lpstr>
      <vt:lpstr>Supporting Autistic University Students </vt:lpstr>
      <vt:lpstr>Presentation Outline</vt:lpstr>
      <vt:lpstr>Language </vt:lpstr>
      <vt:lpstr>Diagnostic Criteria </vt:lpstr>
      <vt:lpstr>High vs Low Functioning Labels </vt:lpstr>
      <vt:lpstr>Theories of Autistic Cognition </vt:lpstr>
      <vt:lpstr>Monotropism</vt:lpstr>
      <vt:lpstr>Common Stereotypes/Myths</vt:lpstr>
      <vt:lpstr>How might these myths impact the social experiences of autistic people? </vt:lpstr>
      <vt:lpstr>Double Empathy Problem (DEP)</vt:lpstr>
      <vt:lpstr>Interrogating the assumption that Autistic people are socially disinterested</vt:lpstr>
      <vt:lpstr>Camouflaging </vt:lpstr>
      <vt:lpstr>Suicidality </vt:lpstr>
      <vt:lpstr>Autism burnout </vt:lpstr>
      <vt:lpstr>Habituation </vt:lpstr>
      <vt:lpstr>Capacity Jug model</vt:lpstr>
      <vt:lpstr>Accessing Support as an Autistic Person</vt:lpstr>
      <vt:lpstr>Autistic Student Experience – Common Themes </vt:lpstr>
      <vt:lpstr>Support/Accommodations – Social Environment  </vt:lpstr>
      <vt:lpstr>Support/Accommodations – Sensory Environment  </vt:lpstr>
      <vt:lpstr>Support/Accommodations – Academic context</vt:lpstr>
      <vt:lpstr>Alternative visions of autistic sociality </vt:lpstr>
      <vt:lpstr>Useful Organisations to Signpost to </vt:lpstr>
      <vt:lpstr>References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McAuliffe</dc:creator>
  <cp:lastModifiedBy>Christine McAuliffe</cp:lastModifiedBy>
  <cp:revision>7</cp:revision>
  <dcterms:created xsi:type="dcterms:W3CDTF">2025-08-02T09:18:05Z</dcterms:created>
  <dcterms:modified xsi:type="dcterms:W3CDTF">2025-12-12T14:06:51Z</dcterms:modified>
</cp:coreProperties>
</file>