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3"/>
  </p:notesMasterIdLst>
  <p:sldIdLst>
    <p:sldId id="257" r:id="rId5"/>
    <p:sldId id="262" r:id="rId6"/>
    <p:sldId id="276" r:id="rId7"/>
    <p:sldId id="265" r:id="rId8"/>
    <p:sldId id="272" r:id="rId9"/>
    <p:sldId id="260" r:id="rId10"/>
    <p:sldId id="261" r:id="rId11"/>
    <p:sldId id="264" r:id="rId12"/>
    <p:sldId id="259" r:id="rId13"/>
    <p:sldId id="267" r:id="rId14"/>
    <p:sldId id="274" r:id="rId15"/>
    <p:sldId id="270" r:id="rId16"/>
    <p:sldId id="269" r:id="rId17"/>
    <p:sldId id="271" r:id="rId18"/>
    <p:sldId id="273" r:id="rId19"/>
    <p:sldId id="268" r:id="rId20"/>
    <p:sldId id="258" r:id="rId21"/>
    <p:sldId id="26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2B42"/>
    <a:srgbClr val="CDCE00"/>
    <a:srgbClr val="AA3F56"/>
    <a:srgbClr val="55A4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B0EAD3-E533-4F21-909B-FD1455F1B786}" v="50" dt="2026-03-19T14:43:37.8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59" d="100"/>
          <a:sy n="59" d="100"/>
        </p:scale>
        <p:origin x="6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7T11:50:14.10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410 792 6553,'677'42'9195,"-469"-24"-7539,172 18 1566,390 89 0,-701-109-3037,-27-5-77,1-2 1,0-1-1,1-3 1,46 1-1,-48-6-108,-24 1 0,1-1 0,34-5 0,-53 5 1,1 0-1,-1 0 0,0 0 0,0 0 1,0 0-1,0 0 0,0 0 1,0 0-1,0 0 0,0 0 1,1 0-1,-1 0 0,0 0 0,0 0 1,0 0-1,0 0 0,0 0 1,0 0-1,0 0 0,0 0 1,1 0-1,-1-1 0,0 1 0,0 0 1,0 0-1,0 0 0,0 0 1,0 0-1,0 0 0,0 0 1,0 0-1,0 0 0,0 0 0,0-1 1,0 1-1,1 0 0,-1 0 1,0 0-1,0 0 0,0 0 1,0 0-1,0 0 0,0 0 0,0-1 1,0 1-1,0 0 0,0 0 1,0 0-1,0 0 0,0 0 0,0 0 1,-1 0-1,1-1 0,0 1 1,0 0-1,0 0 0,0 0 1,0 0-1,0 0 0,0 0 0,0 0 1,0 0-1,0 0 0,0 0 1,0 0-1,0-1 0,-1 1 1,1 0-1,-12-7 21,-20-5-228,-626-134-2280,104 94 3268,468 47-658,-648-9 667,779 16-552,0 2 0,64 15 0,-7-1-66,836 167-100,-587-88-72,-26-6 0,-287-82 0,-8-3 0,-1 2 0,30 12 0,-55-18 0,0 0 0,0 0 0,0 0 0,-1 0 0,1 0 0,-1 1 0,0 0 0,1 0 0,-1-1 0,0 2 0,-1-1 0,1 0 0,-1 1 0,3 3 0,-4-5 0,0 1 0,0-1 0,-1 1 0,1-1 0,0 1 0,-1-1 0,0 1 0,0-1 0,0 1 0,0 0 0,0-1 0,0 1 0,-1-1 0,1 1 0,-1-1 0,0 1 0,1-1 0,-1 1 0,0-1 0,-1 0 0,1 0 0,0 1 0,-1-1 0,-2 3 0,-18 23 0,-2 0 0,-45 38 0,-63 41 0,81-72 0,-90 46 0,70-42 0,-51 27 0,-58 34 0,83-47 0,93-51 0,0 0 0,0 1 0,0-1 0,0 1 0,0 0 0,1 1 0,-1-1 0,1 0 0,0 1 0,0 0 0,1-1 0,-1 1 0,1 1 0,-1-1 0,1 0 0,1 0 0,-1 1 0,0-1 0,1 1 0,0-1 0,0 7 0,-1 9 0,0 0 0,2 0 0,4 37 0,0-9 0,-4-40 0,0-1 0,1 0 0,0 0 0,0 0 0,0 0 0,1 0 0,1 0 0,5 12 0,-5-13 0,0-1 0,1-1 0,0 1 0,0 0 0,0-1 0,0 0 0,1 0 0,0 0 0,0-1 0,0 1 0,5 2 0,9 3 0,0 0 0,1-1 0,0-1 0,0-1 0,0-1 0,1 0 0,0-2 0,-1 0 0,1-1 0,0-2 0,1 0 0,27-4 0,-44 4-28,-1-1 0,0 0-1,1 0 1,-1 0 0,0 0-1,0-1 1,0 1 0,0-1 0,0 0-1,-1 0 1,1-1 0,-1 1-1,1-1 1,3-4 0,-5 5 0,0 0 0,-1 0 1,0 0-1,1 0 0,-1-1 1,0 1-1,0-1 0,0 1 0,0-1 1,-1 1-1,1-1 0,-1 1 0,1-1 1,-1 0-1,0 1 0,0-1 1,0 1-1,0-1 0,-1 0 0,1 1 1,-1-1-1,1 1 0,-1-1 1,-2-3-1,-1-4-127,-1 1 0,0 0 0,0 0 0,-1 0 0,-1 1 0,1-1 0,-1 2 0,0-1 0,-17-12 0,-7-4-750,-49-26-1,78 49 867,-413-212-5552,-18 30 1844,188 83 1712,-174-72 35,-171-73 1908,575 238 168,-39-14 256,51 19-297,0 2 0,0-1 1,0 0-1,0 0 0,0 1 1,0 0-1,0 0 1,0 0-1,0 0 0,-1 0 1,1 0-1,0 1 0,0 0 1,-3 0-1,5 0-22,1-1 0,-1 0 0,1 0-1,-1 1 1,1-1 0,-1 0 0,1 1 0,-1-1 0,1 0-1,-1 1 1,1-1 0,-1 1 0,1-1 0,0 0 0,-1 1-1,1-1 1,0 1 0,-1 0 0,1-1 0,0 1-1,0-1 1,0 1 0,-1-1 0,1 1 0,0-1 0,0 1-1,0 0 1,0-1 0,0 1 0,0-1 0,0 1-1,0 0 1,0-1 0,0 1 0,1-1 0,-1 1 0,0-1-1,0 1 1,1 0 0,-1-1 0,0 1 0,0-1 0,1 1-1,2 2 87,-1 1 0,1-1-1,-1-1 1,1 1-1,6 4 1,17 12 552,2-3 1,-1 0-1,44 17 0,-25-12-40,88 35 2815,210 59-1,-278-95-2866,651 181 3381,-284-82-2682,-315-78-1180,-52-16-92,-96-34 14,-67-36-1116,2-4-1,2-4 0,3-4 0,-113-93 1,157 112 509,3-3-1,1-2 1,1-1 0,3-2 0,2-2 0,2-2 0,3 0-1,1-2 1,-30-74 0,40 68 228,1-1 1,4-1-1,2 0 0,3-1 0,2 0 0,3-1 1,3 1-1,7-91 0,-4 137 275,1-9-295,7-35 0,-8 51 289,2 0-1,-1 0 0,1 0 1,0 1-1,1-1 0,0 1 1,0 0-1,6-8 0,4-1-41,0 0 0,1 2 0,1 0 0,1 0 1,-1 1-1,27-14 0,-7 7 166,1 1 1,49-17-1,-56 26 166,1 0 0,0 2 0,35-5 0,-52 11-39,1 1 0,0 0 0,0 1 0,0 1 0,0 0 0,0 1 0,0 1 0,25 7 0,-27-5-5,0 1-1,0 0 1,0 1-1,-1 0 0,0 1 1,-1 0-1,1 1 1,-2 0-1,1 0 0,-1 2 1,-1-1-1,11 16 0,-10-11 34,-1 0 0,0 1-1,-2 0 1,0 1-1,0-1 1,-2 1-1,0 1 1,-1-1 0,2 25-1,26 427 4714,-31 0-2025,-2-324-2066,1-126-617,-1-1 0,0 1 1,-2-1-1,0 0 0,-1 1 1,-1-1-1,-1-1 1,-12 26-1,15-36-98,0 0 0,-1-1 1,-1 1-1,1-1 0,-1 0 0,0 0 1,0-1-1,0 1 0,-1-1 0,0-1 1,0 1-1,0-1 0,-1 0 0,1 0 0,-1-1 1,0 1-1,0-2 0,0 1 0,-1-1 1,1 0-1,0 0 0,-1-1 0,-9 0 0,11 0-53,0-1-1,-1-1 0,1 1 0,0-1 1,0 0-1,-1-1 0,1 1 0,0-1 1,0 0-1,1-1 0,-1 1 0,0-1 1,-5-5-1,4 3-90,0 0 1,0-1 0,1-1-1,0 1 1,0-1 0,1 0-1,0 0 1,-7-12 0,3 0-164,1 0 0,0 0 1,2 0-1,0-1 0,1 0 0,1 0 1,-1-29-1,3 26-14,1-1 1,1 0 0,2 1-1,0-1 1,1 1-1,2-1 1,12-38-1,-13 50 173,0 1 0,2 0-1,-1 0 1,1 0-1,1 1 1,0 0-1,0 0 1,1 0 0,0 1-1,1 1 1,0-1-1,0 1 1,1 1-1,0 0 1,0 0 0,19-8-1,-15 9 114,0 0 0,0 2 0,1 0 0,-1 0 0,1 1 1,0 1-1,0 1 0,0 0 0,20 1 0,-26 1-8,1 0 1,-1 0-1,0 1 1,0 1-1,0-1 1,0 1-1,0 1 1,0 0-1,-1 0 1,0 0-1,0 1 1,0 1-1,0-1 1,-1 1-1,13 14 1,-5-1 49,0 1 0,-2 1 0,-1 1 0,0 0 1,-1 0-1,-2 1 0,0 0 0,-1 1 0,5 28 1,-2 11 197,-1 0 1,0 89 0,-12 506 1509,1-607-1655,-3-1 1,-2 1 0,-2-1-1,-2 0 1,-31 89 0,38-133-113,0 1-1,0-1 1,-1 1 0,0-1-1,0 0 1,0-1 0,-1 1-1,0-1 1,0 0 0,0 0-1,0 0 1,-1-1 0,-6 4-1,3-3 15,1-1-1,-1 0 1,0 0-1,-1-1 1,1 0-1,0-1 1,-1 0-1,-17 1 0,8-2-86,0-2 0,0 0-1,0-1 1,0-1-1,0 0 1,0-2-1,1 0 1,0-1-1,-25-12 1,25 8-154,0 0 0,0-2 0,1 0 0,1-1-1,0 0 1,0-2 0,2 1 0,0-2 0,0 0 0,-14-23 0,16 19-28,0-1 0,1 0 0,1 0 0,1-1 0,1 0 0,1-1 0,1 0 0,-5-43 0,9 33-126,1 0 1,2 0-1,2 0 1,1 0 0,1 0-1,2 1 1,11-34-1,91-212-1976,-108 276 2325,148-307-2006,-146 304 1993,-1 0 1,1 0-1,0 0 0,1 0 0,-1 1 1,1-1-1,-1 1 0,1 0 1,1 0-1,-1 0 0,1 1 1,-1-1-1,1 1 0,8-4 0,-10 6 48,0-1-1,0 1 1,1 1-1,-1-1 1,0 0-1,0 1 1,0 0-1,0-1 1,1 1-1,-1 1 0,0-1 1,0 0-1,0 1 1,0-1-1,1 1 1,-1 0-1,0 0 1,0 1-1,-1-1 0,1 0 1,0 1-1,0 0 1,-1-1-1,1 1 1,-1 0-1,1 1 1,2 2-1,6 9 93,-2 0 0,0 1-1,0 0 1,-2 0 0,0 1 0,0 0-1,4 17 1,-1-4 159,9 26 225,-3 0 1,-3 1-1,-2 1 1,4 63-1,-8 234 1400,-10-303-1621,-2 0-1,-3 0 1,-1-1-1,-3 0 1,-2-1 0,-2 0-1,-23 47 1,29-75-142,-1 0 0,-1-1 0,0-1 0,-21 25 0,28-37-81,-1-1 0,-1 1 0,1-1 0,-1-1 0,0 1 0,0-1 0,0 0 0,-1-1 0,0 0 0,0 0 1,0-1-1,0 0 0,-1 0 0,-12 2 0,9-4 20,1 0 0,-1 0 1,1-1-1,-1-1 0,1 0 1,-1 0-1,1-1 0,-1-1 1,1 0-1,0 0 0,-16-8 1,8 1-261,1 0-1,1-2 1,0 0 0,0-1 0,-24-24 0,-49-59-1777,-92-125-1,139 164 1217,3-2-1,3-1 1,2-2-1,-51-129 1,66 134 322,2-2 0,3 0 0,3 0 0,2-2 0,2 1 0,2-66 0,14-111-965,-5 221 1225,1 1-1,0 0 1,1 0 0,1 1-1,7-15 1,6-14-192,-4 14 255,-15 29 106,1-1 1,-1 1-1,0-1 1,1 1-1,-1-1 1,0 1-1,1 0 0,-1-1 1,1 1-1,-1 0 1,1-1-1,-1 1 1,1 0-1,-1 0 1,1-1-1,-1 1 1,1 0-1,-1 0 1,1 0-1,0 0 0,0 0 4,-1 0 0,1 1-1,-1-1 1,1 0-1,-1 1 1,1-1-1,-1 1 1,1-1-1,-1 1 1,1-1 0,-1 1-1,0-1 1,1 1-1,-1-1 1,0 1-1,0-1 1,1 1-1,-1 0 1,0-1-1,0 1 1,0-1 0,0 1-1,1 0 1,1 10 105,-1 0 1,1 0 0,-1 0 0,-1 0-1,0 0 1,-1 0 0,0 0-1,-1 0 1,-3 12 0,-6 17 288,-17 42 0,9-32-47,6-10 18,-64 161 1581,-47 136 1570,68-170-2131,-149 403 1549,132-363-1724,68-194-1150,1 1-1,0 0 1,1 1-1,0-1 1,1 0-1,1 1 1,0 0-1,1-1 1,2 16-1,-1-24-43,0 1-1,0-1 0,1 1 0,0-1 0,0 1 0,1-1 1,0 0-1,0 0 0,0 0 0,1-1 0,0 1 0,0-1 1,0 0-1,0 0 0,1 0 0,0-1 0,0 1 1,1-1-1,-1 0 0,1-1 0,9 6 0,-8-6-52,-1-1 0,0 1 0,1-1 0,-1-1 0,1 1 0,-1-1 0,1 0 0,0 0 0,0-1 0,-1 0 0,1 0 0,0-1 0,0 0 0,-1 0 0,12-4 0,3-3-278,-1 0-1,0-2 0,30-19 1,-38 22 129,750-427-9003,-414 239 6784,474-231-2266,-350 201 4629,-299 135 29,-133 66 0,-2-1 0,45-39 0,-70 54 0,-2-1 0,1 0 0,-2-1 0,1 0 0,-2-1 0,13-20 0,-19 27 0,0-1 0,0 1 0,-1-1 0,0 0 0,0 1 0,0-1 0,-1 0 0,0 0 0,0 0 0,-1 0 0,0 0 0,0 0 0,-1 0 0,0 0 0,0 0 0,-1 0 0,-2-7 0,-57-149 0,-9-27 0,62 167 20,0 0 0,-13-22 0,16 35 6,0 0 0,-1 1 0,-1 0-1,1 0 1,-2 0 0,-13-13 0,18 20 17,0-1 0,0 1 0,0 0 0,0 0 0,-1 0 0,1 0 0,-1 1 0,1-1 0,-1 1 1,0 0-1,1 0 0,-1 0 0,0 0 0,0 1 0,0 0 0,0-1 0,0 1 0,1 1 0,-1-1 0,0 1 0,0-1 1,0 1-1,1 0 0,-1 0 0,0 1 0,1-1 0,-1 1 0,1 0 0,0 0 0,-1 0 0,1 0 0,0 1 0,0-1 1,0 1-1,1-1 0,-1 1 0,1 0 0,-1 0 0,1 1 0,0-1 0,0 0 0,0 1 0,1-1 0,-1 1 0,0 3 1,-3 13 115,1 0 0,1 0 0,1 0 0,0 0 0,2 0 0,1 22 1,0-12 387,-5 57 1,-8-32 242,-1-1 0,-42 105 0,7-27 376,-95 216 2318,64-172-2196,66-146-1115,-1 6 307,-2-1 1,-39 63 0,42-79-205,-1 0 0,0-1 0,-2 0 1,-29 25-1,37-37-187,0 1 1,-1-2-1,0 1 1,0-1-1,0-1 1,-1 1-1,1-2 0,-1 1 1,0-1-1,0-1 1,-1 0-1,-17 1 1,-25-1 200,-1-3 0,1-2 0,-74-14 0,62 3-1076,1-2 1,-82-34 0,-295-94-2859,322 108 2899,-78-14 303,13 3 694,143 34-241,0-1-1,-53-28 0,90 40-16,1-1-1,-1 0 1,0 0-1,1 0 1,0 0-1,-1-1 0,1 1 1,1-1-1,-1 0 1,0 0-1,1 0 1,0 0-1,0 0 0,0-1 1,0 1-1,1-1 1,0 1-1,0-1 1,0 1-1,0-7 1,0 5-35,1-1 1,0 1 0,0-1 0,0 1 0,1-1 0,0 1 0,0-1-1,1 1 1,-1 0 0,1 0 0,1 0 0,-1 0 0,1 0 0,4-6 0,-6 10 50,0 0 0,1 0 0,-1 1 1,0-1-1,1 0 0,-1 1 0,1-1 0,0 1 1,-1 0-1,1 0 0,0 0 0,0 0 1,-1 0-1,1 0 0,0 0 0,0 0 1,0 1-1,0-1 0,0 1 0,1-1 1,-1 1-1,0 0 0,0 0 0,0 0 1,0 0-1,0 0 0,0 0 0,0 1 0,0-1 1,0 1-1,0-1 0,0 1 0,0 0 1,3 1-1,2 3 51,1 0 0,-1 0 0,-1 0 0,1 1 0,-1 0-1,0 0 1,7 10 0,27 41 440,-3 1 0,43 88 1,-47-83-288,97 193 669,15 26 203,-78-162-482,89 119 1,-129-202-521,15 22 292,90 98 1,-122-148-332,-1 0 0,1-1 1,0 0-1,1-1 0,0 0 1,0-1-1,1 0 0,0-1 1,0 0-1,0-1 0,0 0 0,1-1 1,-1-1-1,1 0 0,0 0 1,15-1-1,-23-2-66,0 0 1,0 0-1,0 0 0,0-1 0,0 0 1,0 0-1,0 0 0,0-1 0,-1 0 1,1 1-1,-1-2 0,0 1 1,0 0-1,0-1 0,0 0 0,0 0 1,-1 0-1,4-6 0,7-10-454,-2-1-1,17-36 1,-27 52 421,19-42-406,-3 0 0,13-53 0,16-102-1131,11-42-956,196-405-3151,-233 601 5356,2 1-1,2 1 1,2 1 0,2 2-1,37-45 1,-18 38-287,57-46 0,-95 83 954,-19 12 186,-28 16 221,-67 40 236,-134 69 1737,-12-20-130,93-57-1262,-165 27 0,-168 5 2724,-15 4-1856,325-45-2181,-150 25 0,321-62 0,-37 3 0,44-4 0,0 0 0,0 0 0,0 0 0,0-1 0,0 1 0,0-1 0,0 1 0,0-1 0,0 0 0,0 1 0,0-1 0,0 0 0,0-1 0,0 1 0,1 0 0,-1 0 0,-2-4 0,3 5-11,1-1 0,-1 0 0,1 0 0,0 0 0,0 0 0,-1 0 0,1 0-1,0 0 1,0 0 0,0 0 0,0 0 0,0 0 0,0 0 0,0 0 0,0 0 0,0 0 0,1 0-1,-1 0 1,0 0 0,1 0 0,-1 0 0,1 0 0,-1 0 0,1 0 0,-1 0 0,1 1 0,0-1 0,-1 0-1,1 0 1,0 1 0,-1-1 0,2 0 0,28-23-438,-30 24 448,16-9 0,-1 1 0,1 0 1,1 1-1,-1 1 1,22-6-1,90-14 81,-102 21-73,67-10 34,1 3-1,0 5 1,116 5 0,-192 3-34,-1 1 1,0 0 0,0 2-1,0 0 1,32 11-1,-37-9 0,0 0-1,-1 0 0,1 1 0,-1 1 1,0 0-1,-1 0 0,0 1 0,11 13 0,-8-7 6,-1 1-1,0 0 0,-1 1 0,12 25 0,-18-31-5,1 1 1,-2 0-1,0 0 0,0 0 0,-1 1 0,-1 0 0,2 23 0,-4-32-3,0 0-1,0 0 1,-1 0-1,1 0 1,-1 0-1,0 0 1,0 0-1,-1-1 1,1 1-1,-1 0 1,1-1-1,-1 1 1,0-1-1,-1 0 1,-4 7-1,2-6 2,1 0 0,-1 0 1,0 0-1,0-1 0,-1 0 0,1 0 0,-1 0 0,0 0 0,-7 1 1,-10 3 6,0-2 0,-1-1 0,1-1 0,-29 0 1,-174-4 56,218 2-64,0-1 1,0 2-1,0-1 0,0 1 0,1 0 1,-1 0-1,1 1 0,-1 0 1,-11 7-1,17-8-2,0-1-1,0 1 1,0-1-1,0 1 1,0 0-1,0 0 1,1 0-1,-1 0 1,0 0-1,1 0 1,0 0-1,0 0 1,0 1-1,0-1 1,0 0-1,0 1 1,0-1 0,1 1-1,-1-1 1,1 1-1,0-1 1,-1 1-1,1 0 1,1-1-1,-1 1 1,0-1-1,1 1 1,-1-1-1,1 1 1,-1-1-1,1 0 1,2 5-1,2 2 1,-1-1 0,1 0 0,1 0 0,-1 0 0,1-1 0,0 1 0,1-2 0,0 1 0,0-1 0,1 0 0,-1 0 0,1-1 0,0 0 0,1 0 0,-1-1 0,13 4 0,13 4 8,1-1 1,67 10-1,-90-19-10,495 61 0,-382-57 0,141-9 0,-254 2-84,0-1 0,0-1 0,-1 1 0,1-2 0,-1 0 0,1 0 0,-1-1 0,-1 0 0,1-1 0,-1 0 0,0 0-1,0-2 1,-1 1 0,0-1 0,10-10 0,6-12-303,-1 0-1,-1-1 1,25-48-1,-27 43-74,-3-1-1,-1-1 1,13-46-1,27-125-1581,15-42-756,-43 178 1875,4 0 1,50-78-1,97-127-1118,-87 152 1235,-3 8-181,-81 104 830,0-1-1,-1 0 1,-1 0-1,0-1 1,-1 0 0,-1 0-1,4-18 1,-7 26 129,-1 0 0,0 0 1,0 0-1,0 0 1,-1 0-1,0 0 0,-1 0 1,0 0-1,0 0 1,-1 0-1,0 0 0,0 0 1,-1 0-1,0 1 1,0-1-1,-9-12 0,6 13 122,0 0 0,0 1 0,0 0-1,-1 0 1,0 1 0,-1 0-1,1 0 1,-1 1 0,-9-5-1,-11-3-2,-36-10-1,31 13 296,-1 1 1,0 2 0,-59-4-1,-106 8 780,174 3-966,20-1-143,-19 0 204,1 1 0,-43 8 0,59-8-199,0 1 0,1 0 0,-1 0 0,1 1 0,0 0 0,0 0 1,0 0-1,0 1 0,0 0 0,1 0 0,-1 0 0,1 1 0,0 0 0,-5 7 1,-35 49 1023,-50 91 1,93-148-1039,0 0 0,0 0 0,0 0 0,0 0 0,1 1 0,-1-1 0,1 1 0,1-1 0,-1 1 0,0 5 0,1-8-25,1-1-1,-1 1 1,0 0 0,1-1-1,0 1 1,-1-1-1,1 1 1,0-1 0,0 1-1,-1-1 1,1 1 0,0-1-1,1 0 1,-1 1 0,0-1-1,0 0 1,0 0 0,1 0-1,-1 0 1,1 0 0,-1 0-1,1 0 1,-1-1 0,1 1-1,-1 0 1,1-1 0,0 1-1,-1-1 1,1 0 0,3 1-1,11 0 196,1 0 0,-1-1 0,1-1 0,-1 0 0,1-1-1,-1-1 1,29-9 0,-15 5-23,277-66-2161,145-32 1133,-403 95 870,63-16 182,-98 22-245,0-1 1,-1 0-1,1-1 1,-1 0-1,18-13 1,-28 17 11,0 0-1,0 0 1,0-1-1,-1 1 1,1-1 0,-1 0-1,1 0 1,-1 0 0,0 0-1,0 0 1,0 0 0,-1 0-1,1-1 1,-1 1-1,2-7 1,-2 7-5,-1 0 0,0 0 1,0 0-1,0 0 0,-1 0 0,1 0 0,-1 0 0,1 0 1,-1 0-1,0 0 0,0 0 0,-1 1 0,1-1 1,0 0-1,-1 1 0,0-1 0,1 1 0,-1-1 0,-4-3 1,-5-5-90,-1 1 0,0 0 0,-1 1 0,0 0 0,-25-12 0,7 7-96,-53-18-1,17 14 638,1 2 0,-2 3-1,-81-4 1,-206 14 1164,126 33-374,10 0-30,21-26-121,116-5-494,0 4 0,-111 17 0,155-12-341,-54 17 1,75-18-108,1-1 1,0 2-1,0 0 1,1 1-1,-22 17 1,19-13 25,0 2 1,1 0-1,1 0 0,1 2 1,0 0-1,1 1 1,1 0-1,0 1 1,2 0-1,-12 26 0,12-19-146,0-1-1,-25 40 1,30-56-9,0-1 1,0 0-1,-1 0 1,0-1 0,0 1-1,-1-1 1,0-1-1,0 0 1,-1 0 0,-13 7-1,-11 2 1,6-3 0,0 1 0,-43 28 0,63-36 0,1 0 0,0 0 0,0 0 0,0 1 0,1-1 0,-1 2 0,1-1 0,1 0 0,-1 1 0,1 0 0,1 0 0,-1 0 0,1 1 0,0-1 0,-2 9 0,4-10 0,1 0 0,-1 1 0,1-1 0,0 0 0,1 0 0,0 0 0,0 0 0,0 0 0,0 0 0,1 0 0,0 0 0,3 5 0,6 12 0,23 35 0,-13-25 0,74 154 0,-33-59 0,4 9 0,-34-67 0,57 91 0,-79-148 0,0 1 0,2-2 0,-1 1 0,2-1 0,-1-1 0,2-1 0,-1 0 0,25 14 0,5-1 0,78 29 0,269 69 0,-316-100 0,23 5 0,1-4 0,1-5 0,1-4 0,171 1 0,-199-14 0,0-4 0,132-24 0,326-90-1577,-513 114 1586,56-11 74,127-44 0,-194 57-121,0 0 1,0-1-1,-1 0 0,1 0 0,-1-1 1,0 1-1,0-1 0,0 0 0,0-1 0,-1 1 1,0-1-1,0 0 0,0 0 0,6-11 1,-6 7-47,-1 1 1,0-1-1,0-1 1,-1 1-1,0 0 1,-1-1-1,0 1 1,0-1 0,-1-10-1,0-8-79,1 9-57,-1 0 1,-1 0-1,-6-30 1,6 44 206,0 1 1,0 0 0,0 0 0,0 1-1,-1-1 1,0 0 0,0 0 0,0 1 0,0-1-1,-1 1 1,1-1 0,-1 1 0,0 0-1,0 0 1,0 1 0,0-1 0,0 0-1,-1 1 1,1 0 0,-1 0 0,-7-3 0,5 2 27,-1 1 0,0 0 1,1 0-1,-1 1 0,0 0 1,0 0-1,0 1 0,0 0 1,0 0-1,0 0 0,1 1 1,-1 0-1,0 1 0,0-1 1,1 1-1,-1 1 0,1-1 1,-1 1-1,1 0 0,0 0 1,0 1-1,0 0 1,1 0-1,-1 0 0,1 1 1,0 0-1,0 0 0,-6 9 1,-21 36 173,2 2 1,-39 91 0,38-73 8,-33 48 94,-4 10 86,-104 283 374,157-377-669,-1-1-1,-2-1 1,-1 0-1,-44 55 0,11-9 112,43-62-147,-1 0-1,-1 0 1,0 0-1,-1-2 1,-1 1-1,-24 20 0,1-7 46,18-13-30,-1 0 0,0-1-1,-1-2 1,-1 0 0,-27 12-1,26-17-48,0-1 0,-1 0 0,0-2-1,-47 3 1,-95-8 9,123-2-319,0-3-1,0-1 1,1-2-1,0-2 1,0-2 0,-65-30-1,-221-135-2452,278 149 2602,-172-130-1891,170 119 1433,-290-183-2785,336 220 3348,-78-43-367,-110-43 0,185 85 469,1 1-1,0 1 1,-1 0 0,1 0 0,-14-2 0,19 4-45,1 0-1,-1 0 1,1 0 0,-1 0 0,0 0 0,1 0-1,-1 1 1,1-1 0,-1 0 0,1 1 0,-1-1 0,1 1-1,-1-1 1,1 1 0,-1 0 0,1 0 0,0 0-1,-1 0 1,1 0 0,0 0 0,0 0 0,0 0-1,0 0 1,0 1 0,0-1 0,0 0 0,0 1-1,0-1 1,0 0 0,1 1 0,-1-1 0,1 1 0,-1-1-1,1 3 1,-1-1 14,1 0-1,0 0 1,0 0 0,0 1-1,0-1 1,1 0 0,-1 0-1,1 0 1,0 0 0,0 0-1,0 0 1,0 0 0,0 0-1,1 0 1,0-1-1,-1 1 1,3 2 0,6 8 128,0-1-1,15 14 1,-3-5 118,53 64 499,17 18 264,107 94 1,-178-180-824,1 0 0,1-2 0,1 0 0,50 22 0,-55-32-23,0 0 0,1-1 0,0-1 0,-1 0 0,1-2 0,37-2 0,-31 1 67,26-1-78,0-3 0,0-2 1,67-17-1,-42 3-1179,112-46 0,-137 42 335,87-51 1,40-44-575,-46 30 65,-93 63 789,0-2 0,56-51 1,-85 68 263,0 0 0,-1 0 1,0-1-1,-1-1 0,-1 0 1,0 0-1,0 0 0,-1-1 1,-1 0-1,0 0 0,-1-1 1,4-20-1,-6 20-28,-1-1 1,0 0-1,-1 0 0,-1 1 1,-1-1-1,0 0 0,-1 0 1,0 1-1,-1-1 0,-11-29 0,0 13-332,-1 2 0,-1 0 0,-39-54-1,-75-74-1240,91 112 1396,-385-415-35,295 337 332,-217-161-1,314 263 229,-1 1 1,-1 2-1,-1 1 0,0 2 0,-1 1 0,-60-15 0,93 29-167,1 0 0,-1 0 1,0 0-1,0 1 0,0 0 0,0-1 1,0 1-1,0 0 0,1 0 1,-1 1-1,0-1 0,0 1 0,0-1 1,0 1-1,1 0 0,-1 0 0,0 0 1,1 0-1,-1 1 0,0-1 0,-1 3 1,1-1 13,1-1-1,-1 2 1,1-1 0,0 0 0,0 0 0,0 1 0,1-1 0,-1 1 0,1 0-1,0-1 1,0 1 0,0 0 0,1 0 0,-1-1 0,1 7 0,0 180 1601,3-95-933,-3-69-436,2 0 1,0 0 0,2-1-1,9 34 1,-9-46-74,1 1 0,0-1 1,1 0-1,0-1 0,1 1 0,1-1 0,0-1 0,0 1 1,15 14-1,9 3 340,1 0 0,1-2 0,51 30 0,118 54 1438,176 47 221,-358-150-2019,1-1 0,0-1 0,0-1 1,0-1-1,0 0 0,1-2 0,0-1 0,28-1 0,-47-1-204,0 0 0,0 0 0,0 0 0,0 0 0,0-1 0,0 1 0,0-1-1,0 0 1,0 0 0,-1-1 0,1 1 0,-1-1 0,0 0 0,0 0 0,0 0 0,0 0 0,0 0 0,0 0 0,-1-1-1,0 0 1,0 1 0,0-1 0,0 0 0,0 0 0,-1 0 0,0 0 0,0 0 0,0 0 0,0-1 0,-1 1 0,1 0-1,-1 0 1,0-1 0,0 1 0,-1 0 0,1 0 0,-1-1 0,0 1 0,0 0 0,-1 0 0,1 0 0,-1 0-1,0 0 1,-3-6 0,-2 0-128,0 1-1,-1-1 0,0 1 0,-1 0 1,0 1-1,0 0 0,0 0 0,-1 1 1,-14-7-1,0 0-227,-1 1 0,-52-17 0,17 12 514,0 2 1,0 4-1,-2 2 1,1 3-1,-124 1 0,155 8-58,0 2-1,0 1 0,0 1 0,1 2 1,0 0-1,-52 25 0,37-12 41,1 3 1,1 1-1,-58 46 0,90-63-86,1 1 0,0 0 1,0 1-1,1 0 1,1 0-1,0 0 0,0 1 1,1 1-1,-6 13 0,-2 10 118,-16 67 0,23-71-34,1 1 0,-2 63-1,10 68 204,0-58-118,-1-91-159,-2 0-1,0 0 0,-1 0 0,-5 24 0,5-34-31,1 1-1,-1-1 0,1 0 1,-1 0-1,0 0 1,-1 0-1,1 0 0,-1-1 1,1 1-1,-1-1 0,0 1 1,-1-1-1,1 0 0,0 0 1,-1 0-1,0-1 0,1 1 1,-9 3-1,9-5-18,0 0-1,-1-1 1,1 1-1,0-1 1,0 1 0,0-1-1,-1 0 1,1 0-1,0 0 1,0-1 0,0 1-1,-1-1 1,1 0-1,0 0 1,0 0-1,0 0 1,0 0 0,0-1-1,1 1 1,-1-1-1,0 0 1,1 0 0,-1 0-1,1 0 1,-1 0-1,-2-5 1,-2 0-113,1-1-1,0 0 1,0-1-1,1 1 1,0-1 0,0 0-1,-4-14 1,-15-60-1069,-15-90 0,22 92 407,-2-13-257,4 1 0,-5-169-1,23-496-4550,-3 747 5485,-1 1 0,0 0 0,-1 0 0,0-1 0,-6-18 0,7 27 102,0-1 1,0 1-1,0 0 0,0 0 1,-1 0-1,1 0 1,-1 0-1,1 0 0,-1 0 1,1 0-1,-1 1 1,0-1-1,-3-1 0,3 2 22,1 0 0,-1 1 0,1-1-1,-1 1 1,1 0 0,-1 0-1,0-1 1,1 1 0,-1 0 0,0 0-1,1 0 1,-1 1 0,1-1 0,-1 0-1,0 1 1,1-1 0,-1 1-1,1-1 1,-1 1 0,1 0 0,-1-1-1,-1 3 1,-1 0 22,1 0 0,0 0-1,-1 0 1,1 0 0,1 1 0,-1-1 0,0 1-1,1 0 1,0 0 0,0 0 0,0 0 0,0 0-1,0 0 1,1 0 0,0 1 0,-1 6 0,-2 10 143,2 0 1,-1 23-1,3-40-141,1 293 1757,1-115-483,-1-115-921,-1 22 520,-12 115 1,6-160-549,-2 0-1,-1 0 1,-18 47 0,-18 67 675,44-154-1014,0-1 0,-1 1 0,0-1 1,1 0-1,-1 1 0,-1-1 0,1 0 0,0 0 1,-1-1-1,0 1 0,1-1 0,-1 1 1,0-1-1,0 0 0,-4 2 0,5-3-7,0 0-1,0 0 0,0-1 0,0 1 1,0 0-1,0-1 0,-1 0 0,1 0 1,0 1-1,0-1 0,-1-1 0,1 1 1,0 0-1,0 0 0,0-1 0,0 1 1,-1-1-1,1 0 0,0 0 1,0 0-1,0 0 0,0 0 0,1 0 1,-1 0-1,0-1 0,-2-1 0,-3-4-87,1 0 0,0 0 0,0-1 0,0 0 0,1 0 0,0 0 0,0-1 0,1 0 0,1 0 0,-1 0 0,1 0 0,1 0 0,0-1 0,-2-13 0,0-16-289,2 0 0,3-49 0,1 52 59,-2-34-485,4 0-1,3 0 1,27-118-1,63-108-1891,-26 91 1429,-52 139 787,-3-2-1,-3 0 1,-3-1-1,-3 0 1,-4-131-1,-9-182-1724,6 372 2131,1 0-1,0 0 1,2-10-1,-2 19 64,-1-1-1,0 1 1,1-1-1,-1 1 1,1-1 0,0 1-1,0-1 1,-1 1 0,1 0-1,0-1 1,0 1 0,2-2-1,-2 3 2,-1 0 0,1-1-1,-1 1 1,1 0-1,0 0 1,-1 0 0,1 0-1,0-1 1,-1 1 0,1 0-1,0 0 1,-1 0-1,1 0 1,0 1 0,-1-1-1,1 0 1,-1 0 0,1 0-1,0 0 1,-1 1-1,1-1 1,-1 0 0,1 1-1,0-1 1,-1 0 0,1 1-1,-1-1 1,1 1-1,-1-1 1,0 1 0,2 0-1,2 4 69,-1 1 0,1 0 0,-1-1 0,0 1 0,0 0 0,-1 1 0,1-1 0,-1 0-1,1 7 1,5 14 166,7 7 183,1-1 1,2-1-1,1 0 1,47 56 0,-59-79-295,1-1 0,0 0 1,0-1-1,1 0 0,18 12 1,53 24 905,-30-19-519,35 26 213,-40-23 162,83 36-1,169 31 2344,-152-53-1823,509 114 2971,-569-138-4347,113 40 0,-148-39-49,0 2 1,-2 3 0,66 41-1,56 29 5,-153-84 0,0 1 0,0 0 0,-1 1 0,-1 1 0,0 1 0,0 0 0,22 28 0,6 1 0,-34-34 0,0 0 0,-1 0 0,0 1 0,0 0 0,-1 1 0,0 0 0,7 14 0,39 105 0,-46-108 0,-1 1 0,-2-1 0,0 1 0,1 31 0,-5 253 0,-2-127 0,2-164 0,-1 0 0,-1-1 0,-1 1 0,0-1 0,-6 20 0,-33 66 0,30-75 0,1 1 0,1 0 0,1 0 0,-5 30 0,6-11 0,-2-1 0,-3 0 0,-21 54 0,-70 185 0,95-253 0,8-22 0,-1 0 0,-1-1 0,1 1 0,-1-1 0,0 0 0,-1 0 0,0 0 0,0 0 0,0 0 0,-1-1 0,-6 8 0,5-9 0,0 0 0,0 0 0,-1 0 0,1-1 0,-1 0 0,0 0 0,0-1 0,0 0 0,-1 0 0,-8 2 0,0-2 0,-1 0 0,1-1 0,-31-1 0,-98-1 0,-212-5 0,353 5 0,-123-9 10,112 7-18,-1-1 0,1 0-1,0-1 1,0-1 0,-28-12-1,39 14-37,0 1-1,0 0 1,-1-1-1,2 0 1,-1 0-1,0 0 1,0-1 0,1 1-1,0-1 1,0 0-1,0 1 1,0-1-1,1-1 1,-1 1-1,1 0 1,0-1-1,0 1 1,1-1 0,-1 0-1,1 1 1,0-1-1,0 0 1,1 0-1,0 0 1,-1 1-1,2-1 1,-1 0-1,0 0 1,1 0 0,0 0-1,0 1 1,0-1-1,1 0 1,0 1-1,0-1 1,0 1-1,5-8 1,13-12-364,2 2 0,0 1-1,1 0 1,48-32 0,-26 20-61,14-12-131,-15 14 123,-2-2 0,-2-1 0,43-48 0,-77 76 495,0-1 0,0 1 0,1 0 0,0 0 0,0 1 0,0 0 0,1 0 0,0 0 0,-1 1-1,2 1 1,-1-1 0,0 1 0,1 1 0,-1-1 0,1 1 0,14-1 0,-14 5 60,-8 0 36,-17 4 78,-56 1 378,-131-4 0,116-4-303,-569 0 1452,648 1-1688,1 0 0,-1 0 1,0-1-1,1 0 0,-1 0 0,1-1 1,-11-4-1,13 4-60,1-1 0,-1 1 0,1-1 0,0 0 0,0 0 0,0-1 0,0 0 0,1 1 0,-1-1 0,1 0 0,0 0 0,-3-5 0,-71-118-1721,5-3-1,-106-274 1,148 328 710,-55-100-1,57 113 554,22 48 404,0 0 0,-1 0 0,0 1-1,-1 0 1,-15-19 0,-2 4-149,4 3 335,-1 1 0,-34-28-1,48 46-25,-1 1-1,1 0 0,-1 1 0,0-1 0,-1 2 0,1-1 0,-1 1 0,0 1 0,0 0 0,0 0 0,-17-1 0,-12 0 246,-1 3-1,-64 6 0,101-5-296,0 1 0,0-1 0,0 1 0,0 0 0,0 0-1,0 0 1,0 1 0,0-1 0,1 1 0,-1-1-1,0 1 1,1 0 0,0 0 0,-1 0 0,1 0-1,0 0 1,0 1 0,0-1 0,0 1 0,1-1 0,-1 1-1,1 0 1,-1 0 0,1-1 0,0 1 0,0 0-1,0 0 1,1 0 0,-2 4 0,0 10 102,1 0 1,0 0-1,1 0 0,2 21 1,0-9 0,4 817 4507,-8-493-2853,2 248 43,0-593-1823,0 1 0,1-1 0,0 0 0,0 0 0,1 0 0,4 15 0,-4-20 0,-1 0 0,0 0 0,1-1 0,0 1 0,0 0 0,0-1 0,0 1 0,0-1 0,0 1 0,1-1 0,-1 0 0,1 0 0,-1 0 0,1-1 0,0 1 0,0 0 0,0-1 0,0 0 0,0 0 0,4 1 0,25 5 0,0-2 0,34 0 0,4 1 0,101 18 0,299 23 0,376-46 0,-390-3 0,-141-19 0,-279 18 0,-3 0 0,-6 1 0,1-1 0,-1-1 0,1-1 0,26-10 0,10-7 0,111-22 0,-160 40 0,0 0 0,0-2 0,0 0 0,-1 0 0,0-2 0,0 1 0,13-11 0,-22 13-52,0 1-1,-1-1 1,1 1 0,-1-1-1,0 0 1,0-1 0,0 1-1,-1-1 1,0 0-1,0 0 1,0 0 0,-1 0-1,0 0 1,0 0 0,0-1-1,-1 1 1,0-1-1,0 1 1,-1-1 0,0-8-1,0-1-125,-1-1 0,-1 0 1,-1 1-1,0 0 0,-1-1 0,-11-29 0,-11-26-1068,-25-109-1,8-78-772,33 120 191,9-168 0,3 143 438,-2 100 806,-6-223-1602,2 239 1631,-3-1-1,-1 2 0,-28-89 0,27 110 477,-3-4-95,2-1-1,1-1 1,1 0-1,2 0 1,-3-36-1,10-38 175,4 0 0,22-114 0,-5 37 0,-15 109 0,-3 20 0,13-59 0,-14 99 50,0 1 1,-1-2-1,0 1 0,-1 0 0,-2-15 0,1 26-37,0 0 1,0 0-1,-1 0 1,0 0 0,1 0-1,-1 0 1,0 1-1,0-1 1,-1 0-1,1 1 1,-1-1 0,1 1-1,-1-1 1,0 1-1,0 0 1,0-1-1,0 1 1,0 0-1,0 0 1,-1 1 0,1-1-1,-1 0 1,1 1-1,-1 0 1,0-1-1,1 1 1,-1 0 0,0 0-1,0 1 1,-4-2-1,-2 1 81,0 0 0,0 0 0,-1 1 0,1 0 0,0 1-1,0 0 1,0 0 0,-14 5 0,-3 2 326,-38 18 0,2 0 240,37-15-273,-1 1 0,-35 24-1,-7 3 369,-100 38 971,144-69-1467,0-1 0,-1-1 0,1 0 0,-1-2 0,-34 1 0,9-4 41,24-2 37,0 2 0,1 1 0,-27 5-1,-20 9 490,1-2-1,-99 4 1,-20-19 492,-55 2 664,141 13-1094,-16 1 69,-322-12-537,226-5-348,-164 2-72,374 0 0,1 0 0,-1 0 0,1 1 0,-1-1 0,1 1 0,-1 1 0,1-1 0,-10 5 0,12-5 0,1 1 0,0-1 0,0 1 0,-1 0 0,1 0 0,0 0 0,1 0 0,-1 0 0,0 0 0,0 1 0,1-1 0,0 0 0,-1 1 0,1 0 0,0-1 0,0 1 0,0-1 0,1 1 0,-2 5 0,2-3 0,-1 0 0,1 0 0,0 0 0,0 0 0,0 0 0,1 0 0,0 0 0,0 0 0,0 0 0,1 0 0,0-1 0,4 10 0,3 3 0,1-1 0,15 18 0,-15-21 0,-1 0 0,0 0 0,11 24 0,-14-19 0,0 1 0,3 25 0,4 11 0,-7-31 0,-1-1 0,-2 1 0,2 35 0,-6 75 0,-1-52 0,2 1853 0,1-1918 0,1 0 0,0 0 0,7 21 0,3 27 0,-8-39 0,8 34 0,-5-34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1D35B4-41F1-4502-90FB-63C551764BE5}" type="datetimeFigureOut">
              <a:rPr lang="en-GB" smtClean="0"/>
              <a:t>19/03/2026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FE04FD-E107-4F3D-B850-7B10CBCD2E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588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FE04FD-E107-4F3D-B850-7B10CBCD2EA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6014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FE04FD-E107-4F3D-B850-7B10CBCD2EA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0159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48D88-131B-4A86-ACE0-FBFDA79ACE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15B373-C4C2-2F21-AA39-BDB9E7079B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ABB4BB-8935-457E-E844-D067CB30F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69D97-810D-944D-8716-F24E45C98E9D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8439AB-48C8-3B86-3404-BF6C58DFA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F0DCFF-E03B-9398-CDE6-BB910BE0F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3AEBD-7CEC-F747-B81B-62630080D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98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08B5D-83D3-FFDE-C4A0-C5620ADD1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E2E712-EE95-4E88-2BBC-3E95DFAAB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407C15-D313-BD69-384A-AB86DA347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69D97-810D-944D-8716-F24E45C98E9D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FF4268-5E4B-7FAD-9DF2-A78706926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036D40-56C7-5D98-9F71-56B975639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3AEBD-7CEC-F747-B81B-62630080D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147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B1809-F94A-0295-746F-8CD588943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52F754-874C-B92A-7E96-B38507F5A0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C09309-EC7E-6E2B-2D57-5FA09A7AB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69D97-810D-944D-8716-F24E45C98E9D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EEA5A-3E44-39BE-8106-FDCBC1FEF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58536E-C6BE-F222-7CD0-158D81E37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3AEBD-7CEC-F747-B81B-62630080D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23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A0A85-C759-0539-172A-6347335A4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8DA025-EE44-F323-B5FC-39E4A4A8A0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CD321F-F7EA-E034-DF77-62D5F5CE62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CD71FE-2D58-9020-3EA8-51E440612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69D97-810D-944D-8716-F24E45C98E9D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DF03BC-1792-5567-2AB3-1CFC93CF2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B5FF25-0819-5EF7-C0F2-F097FC182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3AEBD-7CEC-F747-B81B-62630080D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382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74211-2FCD-E338-6622-834C2B3AB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84C45-C6A2-364E-0E53-84D2FA74B0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107DB6-ECFA-BCFC-42F9-F27A7F322D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121BF-B30D-E9ED-34B8-2E4B843FF8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29B268-5779-EABA-0E3F-69035984E1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8C3FCD-29DE-5AF7-F597-B7EC30041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69D97-810D-944D-8716-F24E45C98E9D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2F7718-9C6A-1F5C-5205-1715CEF65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5E6AAD-5249-D76F-FA17-150C70C17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3AEBD-7CEC-F747-B81B-62630080D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335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61EE2-B4A4-7E53-59EC-F019CEBE3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2EFABD-29D5-86FD-E0F0-39532ACEE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69D97-810D-944D-8716-F24E45C98E9D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A139DB-0E46-B1D4-0A7E-A5128F277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7F4F93-5E04-275D-CFB1-222C93843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3AEBD-7CEC-F747-B81B-62630080D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959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E14BB7-B9E9-CF65-6B42-1C1E9DC52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69D97-810D-944D-8716-F24E45C98E9D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58D35F-B75D-135D-9079-C582D9432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EE5291-7AD9-D50A-6122-11D262F1B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3AEBD-7CEC-F747-B81B-62630080D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004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21F66-7D08-9236-2B57-092E0576D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D79E7-6F6E-3CF9-6AF1-92D015BDF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2F66AF-4952-7FEF-8D20-C306461E89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3A2DAA-DFF1-487A-51F8-CA9B3E157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69D97-810D-944D-8716-F24E45C98E9D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FBBFE8-7231-1B3B-308C-E45F59319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CF2B66-3602-336F-B1F0-42908CE87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3AEBD-7CEC-F747-B81B-62630080D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227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555C6-2DFB-1A9A-7AA1-98341389E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76674A-4A9E-9CA0-5DF8-BB73BA831A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92EFBF-B6DE-5ED3-AB61-F2F84D91F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A5F249-7124-457F-17E9-A6A05D99B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69D97-810D-944D-8716-F24E45C98E9D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90CBDD-53B5-1D4D-35B8-597B8AAAE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7BE6B2-5B6D-680A-D0DD-DF5E2CEE3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3AEBD-7CEC-F747-B81B-62630080D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792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74B7E-41BF-1B16-EE86-E2394B204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AC081D-103F-001D-29D5-880D6EBBEC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60A9A-B8B0-984F-DCFB-AA8F773D2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69D97-810D-944D-8716-F24E45C98E9D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FF514E-EE72-68CE-14B0-E3E84FFBD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765572-1FE4-E83B-90A0-5D173FDAF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3AEBD-7CEC-F747-B81B-62630080D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248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32AB4D-F70B-0C55-3C9C-3A32646BEB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8CFBAF-2618-C546-7DC4-E4A8E755B9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AFFA95-77E1-D97B-F707-59F0FFDF3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69D97-810D-944D-8716-F24E45C98E9D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670BF8-58F1-FC2C-D1CE-7A51FFEF7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E1C45-0340-2023-C77B-B5DC30EB3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3AEBD-7CEC-F747-B81B-62630080D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786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DA7982-07EA-FDED-C360-29705D62E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0995CB-B10F-2DBB-88EE-4DE6BC1352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A833D0-0A25-039B-614D-6504B5CB6B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469D97-810D-944D-8716-F24E45C98E9D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C77AD-6D62-E1DB-60DC-380256FEC3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4C8400-B07D-7202-BD04-524DCCEDFB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23AEBD-7CEC-F747-B81B-62630080D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923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youtube.com/watch?v=jZE-8t3-nWc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accessandamplificationbasingstoke.wordpress.com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archives.enquiries@hants.gov.uk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archives.enquiries@hants.gov.uk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FB6CE1-C1B2-BDCC-292D-C07CDCC72C6E}"/>
              </a:ext>
            </a:extLst>
          </p:cNvPr>
          <p:cNvSpPr txBox="1"/>
          <p:nvPr/>
        </p:nvSpPr>
        <p:spPr>
          <a:xfrm>
            <a:off x="327665" y="1278716"/>
            <a:ext cx="108561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Overpass Black" pitchFamily="2" charset="77"/>
                <a:cs typeface="Arial" panose="020B0604020202020204" pitchFamily="34" charset="0"/>
              </a:rPr>
              <a:t>Access and Amplification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7CA361-829D-35F7-2CFB-EBD532199C8A}"/>
              </a:ext>
            </a:extLst>
          </p:cNvPr>
          <p:cNvSpPr txBox="1"/>
          <p:nvPr/>
        </p:nvSpPr>
        <p:spPr>
          <a:xfrm>
            <a:off x="345954" y="2351782"/>
            <a:ext cx="108378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Overpass Medium" pitchFamily="2" charset="77"/>
                <a:cs typeface="Arial" panose="020B0604020202020204" pitchFamily="34" charset="0"/>
              </a:rPr>
              <a:t>17</a:t>
            </a:r>
            <a:r>
              <a:rPr lang="en-US" sz="3200" baseline="30000" dirty="0">
                <a:solidFill>
                  <a:schemeClr val="bg1"/>
                </a:solidFill>
                <a:latin typeface="Overpass Medium" pitchFamily="2" charset="77"/>
                <a:cs typeface="Arial" panose="020B0604020202020204" pitchFamily="34" charset="0"/>
              </a:rPr>
              <a:t>th</a:t>
            </a:r>
            <a:r>
              <a:rPr lang="en-US" sz="3200" dirty="0">
                <a:solidFill>
                  <a:schemeClr val="bg1"/>
                </a:solidFill>
                <a:latin typeface="Overpass Medium" pitchFamily="2" charset="77"/>
                <a:cs typeface="Arial" panose="020B0604020202020204" pitchFamily="34" charset="0"/>
              </a:rPr>
              <a:t> March 2026</a:t>
            </a:r>
          </a:p>
          <a:p>
            <a:r>
              <a:rPr lang="en-US" sz="3200" dirty="0">
                <a:solidFill>
                  <a:schemeClr val="bg1"/>
                </a:solidFill>
                <a:latin typeface="Overpass Medium" pitchFamily="2" charset="77"/>
                <a:cs typeface="Arial" panose="020B0604020202020204" pitchFamily="34" charset="0"/>
              </a:rPr>
              <a:t>Ryan Reid</a:t>
            </a:r>
          </a:p>
        </p:txBody>
      </p:sp>
    </p:spTree>
    <p:extLst>
      <p:ext uri="{BB962C8B-B14F-4D97-AF65-F5344CB8AC3E}">
        <p14:creationId xmlns:p14="http://schemas.microsoft.com/office/powerpoint/2010/main" val="1144612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29F43C-8CF5-DABF-A4DF-59C03792C8AC}"/>
              </a:ext>
            </a:extLst>
          </p:cNvPr>
          <p:cNvSpPr txBox="1"/>
          <p:nvPr/>
        </p:nvSpPr>
        <p:spPr>
          <a:xfrm>
            <a:off x="491788" y="645670"/>
            <a:ext cx="10856151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900" b="1" dirty="0">
                <a:solidFill>
                  <a:srgbClr val="CDCE00"/>
                </a:solidFill>
                <a:latin typeface="Overpass Black" pitchFamily="2" charset="77"/>
                <a:cs typeface="Arial" panose="020B0604020202020204" pitchFamily="34" charset="0"/>
              </a:rPr>
              <a:t>DISCLAIMER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56517F-91C9-6354-8994-866C370A9B22}"/>
              </a:ext>
            </a:extLst>
          </p:cNvPr>
          <p:cNvSpPr txBox="1"/>
          <p:nvPr/>
        </p:nvSpPr>
        <p:spPr>
          <a:xfrm>
            <a:off x="456909" y="1725312"/>
            <a:ext cx="11278181" cy="45243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It says on the email that this project is a living history project. Turns out I didn’t know what living history meant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What I was trying to say was that this project was based on the lived experience of disabled, neurodiverse and LGBTQIA+ people, and I thought that’s what the term meant.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However, one of my interviewees told me last Thursday that isn’t what the term “Living History’ means. She does historical re-enactment, which is what living history actually refers to.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Sorry for any confusion.</a:t>
            </a:r>
            <a:endParaRPr lang="en-US" sz="3200" dirty="0">
              <a:latin typeface="Overpas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37825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DAA4E-412B-209A-4BFE-E0046290E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A73E479-D789-3773-9A89-7EFBC536A664}"/>
              </a:ext>
            </a:extLst>
          </p:cNvPr>
          <p:cNvSpPr txBox="1"/>
          <p:nvPr/>
        </p:nvSpPr>
        <p:spPr>
          <a:xfrm>
            <a:off x="317617" y="242899"/>
            <a:ext cx="11411322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dirty="0">
                <a:solidFill>
                  <a:srgbClr val="CDCE00"/>
                </a:solidFill>
                <a:latin typeface="Overpass Black"/>
                <a:cs typeface="Arial"/>
              </a:rPr>
              <a:t>What is Access and Amplification?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B9CAE0-5B58-9D88-1AA3-7CCB87319F5E}"/>
              </a:ext>
            </a:extLst>
          </p:cNvPr>
          <p:cNvSpPr txBox="1"/>
          <p:nvPr/>
        </p:nvSpPr>
        <p:spPr>
          <a:xfrm>
            <a:off x="456909" y="1725312"/>
            <a:ext cx="11278181" cy="415498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Overpass Medium" pitchFamily="2" charset="77"/>
              </a:rPr>
              <a:t>Access and Amplification is a project undertaken by Wessex Film and Sound Archive, with funding provided by the British Film Institute, to improve the representation of disabled people, neurodivergent people and the LGBTQIA+ community within our collections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Overpass Medium" pitchFamily="2" charset="77"/>
              </a:rPr>
              <a:t>The project also aims to increase the amount of film material of and about Basingstoke, as that is the least documented of the Hampshire towns in the archive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Overpass Medium" pitchFamily="2" charset="77"/>
              </a:rPr>
              <a:t>We are working with Celebrating Disability, a disability consultancy organization, to help people of various disabilities have their say in this project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Overpass Medium" pitchFamily="2" charset="77"/>
              </a:rPr>
              <a:t>We are also reaching out to local history </a:t>
            </a:r>
            <a:r>
              <a:rPr lang="en-GB" sz="2400" noProof="0" dirty="0">
                <a:latin typeface="Overpass Medium" pitchFamily="2" charset="77"/>
              </a:rPr>
              <a:t>organisations</a:t>
            </a:r>
            <a:r>
              <a:rPr lang="en-US" sz="2400" dirty="0">
                <a:latin typeface="Overpass Medium" pitchFamily="2" charset="77"/>
              </a:rPr>
              <a:t>, such as Hampshire Cultural Trust and Basingstoke Archeological and Historical Society, to find new material relating to the town’s history</a:t>
            </a:r>
          </a:p>
        </p:txBody>
      </p:sp>
    </p:spTree>
    <p:extLst>
      <p:ext uri="{BB962C8B-B14F-4D97-AF65-F5344CB8AC3E}">
        <p14:creationId xmlns:p14="http://schemas.microsoft.com/office/powerpoint/2010/main" val="1220719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03BD3D-1D36-93EB-7480-253B40881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How this project was created and is funded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144259-BAF8-BCBD-5374-3E257EAEDD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80" y="2405067"/>
            <a:ext cx="6002110" cy="372903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This project was put forward in order to improve the lives of disabled, neurodiverse and LGBTQIA+ people in an active way and not just through empty rhetoric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The project is funded entirely through BFI grants rather than through HCC, so no public money/Hampshire County Council money is being </a:t>
            </a:r>
            <a:r>
              <a:rPr lang="en-US" sz="2000"/>
              <a:t>spent.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The overall aim of the project is to document disabled, neurodiverse and LGBTQIA+ history on record as well as get more audio and visual material of Basingstoke.</a:t>
            </a:r>
          </a:p>
        </p:txBody>
      </p:sp>
      <p:pic>
        <p:nvPicPr>
          <p:cNvPr id="6" name="Content Placeholder 5" descr="A blue and white poster with a person in a microphone&#10;&#10;AI-generated content may be incorrect.">
            <a:extLst>
              <a:ext uri="{FF2B5EF4-FFF2-40B4-BE49-F238E27FC236}">
                <a16:creationId xmlns:a16="http://schemas.microsoft.com/office/drawing/2014/main" id="{10FECEDD-5BB0-EDC5-A4B2-ADEC399ACC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785" r="3" b="3"/>
          <a:stretch>
            <a:fillRect/>
          </a:stretch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FC7AB564-D60F-B7F4-7911-A4FA53537435}"/>
                  </a:ext>
                </a:extLst>
              </p14:cNvPr>
              <p14:cNvContentPartPr/>
              <p14:nvPr/>
            </p14:nvContentPartPr>
            <p14:xfrm>
              <a:off x="7472537" y="5397000"/>
              <a:ext cx="1326240" cy="13316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FC7AB564-D60F-B7F4-7911-A4FA5353743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54537" y="5379000"/>
                <a:ext cx="1361880" cy="1367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8169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9D47016-023F-44BD-981C-50E7A10A6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262994-0446-9B49-E3E2-AA00A296B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57200"/>
            <a:ext cx="4343400" cy="192938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/>
              <a:t>Why this project scope?</a:t>
            </a:r>
          </a:p>
        </p:txBody>
      </p:sp>
      <p:sp>
        <p:nvSpPr>
          <p:cNvPr id="17" name="sketchy line">
            <a:extLst>
              <a:ext uri="{FF2B5EF4-FFF2-40B4-BE49-F238E27FC236}">
                <a16:creationId xmlns:a16="http://schemas.microsoft.com/office/drawing/2014/main" id="{6D8B37B0-0682-433E-BC8D-498C04ABD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471415" y="1412748"/>
            <a:ext cx="1554480" cy="18288"/>
          </a:xfrm>
          <a:custGeom>
            <a:avLst/>
            <a:gdLst>
              <a:gd name="csX0" fmla="*/ 0 w 1554480"/>
              <a:gd name="csY0" fmla="*/ 0 h 18288"/>
              <a:gd name="csX1" fmla="*/ 549250 w 1554480"/>
              <a:gd name="csY1" fmla="*/ 0 h 18288"/>
              <a:gd name="csX2" fmla="*/ 1082954 w 1554480"/>
              <a:gd name="csY2" fmla="*/ 0 h 18288"/>
              <a:gd name="csX3" fmla="*/ 1554480 w 1554480"/>
              <a:gd name="csY3" fmla="*/ 0 h 18288"/>
              <a:gd name="csX4" fmla="*/ 1554480 w 1554480"/>
              <a:gd name="csY4" fmla="*/ 18288 h 18288"/>
              <a:gd name="csX5" fmla="*/ 1067410 w 1554480"/>
              <a:gd name="csY5" fmla="*/ 18288 h 18288"/>
              <a:gd name="csX6" fmla="*/ 549250 w 1554480"/>
              <a:gd name="csY6" fmla="*/ 18288 h 18288"/>
              <a:gd name="csX7" fmla="*/ 0 w 1554480"/>
              <a:gd name="csY7" fmla="*/ 18288 h 18288"/>
              <a:gd name="csX8" fmla="*/ 0 w 1554480"/>
              <a:gd name="csY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B5DF08-382C-E797-ED48-6A1B735B95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41263" y="457200"/>
            <a:ext cx="6007608" cy="192938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/>
              <a:t>Lack of accessibility within WFSA, both in the literal sense and stories that disabled, neurodiverse and LGBTQIA+ people can relate to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/>
              <a:t>Lack of Basingstoke-centric items when compared to items about other locations in Hampshire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362C2062-D114-14F4-2F53-99C1FD857B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1360932" y="3029331"/>
            <a:ext cx="3678936" cy="27592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626059B-72ED-AE89-43FE-5AD95453F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496" y="2706982"/>
            <a:ext cx="5468112" cy="3403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869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DBB19-54F3-A324-C813-873915627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5334000" cy="170824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Why Disability?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8C532-F014-7E4B-1806-72828E76E9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1994" y="2470245"/>
            <a:ext cx="5334006" cy="376983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Lack of accessibility within our archives 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The footage we do have of disability is potentially full of outdated descriptions that we would now consider offensive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A lot of the footage is from outside observers and not from the disabled people themselves 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Success of disability-centric exhibitions (see right)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D05C9B4-B5C9-2D4D-23C9-CEE72646F9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81800" y="-1"/>
            <a:ext cx="5410200" cy="685800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66700" dist="215900" dir="8580000" sx="90000" sy="90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Content Placeholder 7" descr="A pink cover with a person in a pink wig&#10;&#10;AI-generated content may be incorrect.">
            <a:extLst>
              <a:ext uri="{FF2B5EF4-FFF2-40B4-BE49-F238E27FC236}">
                <a16:creationId xmlns:a16="http://schemas.microsoft.com/office/drawing/2014/main" id="{3E03B385-EC89-635C-2029-5CD48E27CF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07878" y="1081287"/>
            <a:ext cx="3758045" cy="4692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113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49B9E8A9-352D-4DCB-9485-C777000D4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992F4D-EDEE-4387-D91C-062A86A97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72784" cy="153619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/>
              <a:t>Success of other ‘Archives and Disability’ projects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A9B0E5-C2C1-4B85-99A9-117A659D5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A8AEACA-9535-4BE8-A91B-8BE82BA54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44B7642D-A8D7-C7B1-738B-3B54682119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9161" y="331311"/>
            <a:ext cx="4199466" cy="283464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1C402B-1114-A79C-BAFD-9C73E50EB5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3355848"/>
            <a:ext cx="6272784" cy="2825496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700"/>
              <a:t>The National Library of Wales (top) and Kresen Kernow (bottom) both undertook projects to make their archives more accessible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700"/>
              <a:t>They helped people with disabilities feel more involved in their local archives and showed them that disability history can be, and deserves to be, celebrated.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700"/>
              <a:t>Additionally, it proves that a project based around disability is feasible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700"/>
              <a:t>We aim to do something similar, but focused on a single town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700"/>
          </a:p>
          <a:p>
            <a:pPr indent="-228600">
              <a:buFont typeface="Arial" panose="020B0604020202020204" pitchFamily="34" charset="0"/>
              <a:buChar char="•"/>
            </a:pPr>
            <a:endParaRPr lang="en-US" sz="170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3764C7A-F93B-AF05-F93F-CF732832B6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17259" t="10631" r="19031" b="11611"/>
          <a:stretch>
            <a:fillRect/>
          </a:stretch>
        </p:blipFill>
        <p:spPr>
          <a:xfrm>
            <a:off x="7734428" y="3343830"/>
            <a:ext cx="4128933" cy="283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101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DA1B2-1229-29DA-FB65-9B9D8638F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B1B4F55-71AC-FE06-7D9C-55B0762174F9}"/>
              </a:ext>
            </a:extLst>
          </p:cNvPr>
          <p:cNvSpPr txBox="1"/>
          <p:nvPr/>
        </p:nvSpPr>
        <p:spPr>
          <a:xfrm>
            <a:off x="491788" y="645670"/>
            <a:ext cx="10856151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900" b="1" dirty="0">
                <a:solidFill>
                  <a:srgbClr val="CDCE00"/>
                </a:solidFill>
                <a:latin typeface="Overpass Black" pitchFamily="2" charset="77"/>
                <a:cs typeface="Arial" panose="020B0604020202020204" pitchFamily="34" charset="0"/>
              </a:rPr>
              <a:t>Disability and society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8FFEE6-32AC-89CD-076D-9D89D8C48E37}"/>
              </a:ext>
            </a:extLst>
          </p:cNvPr>
          <p:cNvSpPr txBox="1"/>
          <p:nvPr/>
        </p:nvSpPr>
        <p:spPr>
          <a:xfrm>
            <a:off x="456909" y="1725312"/>
            <a:ext cx="11278181" cy="45243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Overpass Medium" pitchFamily="2" charset="77"/>
              </a:rPr>
              <a:t>In some ways, society can end up implicitly reinforcing ableism because it is mostly designed with able-bodied people in mind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Overpass Medium" pitchFamily="2" charset="77"/>
              </a:rPr>
              <a:t>Rather that active discrimination, disabled people are simply not given much thought. This is the theme that I want this project to be focused around, alongside discussing similar treatment given to neurodiverse and LGBTQIA+ people </a:t>
            </a:r>
          </a:p>
        </p:txBody>
      </p:sp>
    </p:spTree>
    <p:extLst>
      <p:ext uri="{BB962C8B-B14F-4D97-AF65-F5344CB8AC3E}">
        <p14:creationId xmlns:p14="http://schemas.microsoft.com/office/powerpoint/2010/main" val="2325529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train at a station&#10;&#10;AI-generated content may be incorrect.">
            <a:extLst>
              <a:ext uri="{FF2B5EF4-FFF2-40B4-BE49-F238E27FC236}">
                <a16:creationId xmlns:a16="http://schemas.microsoft.com/office/drawing/2014/main" id="{7F093CBB-4C1A-90CB-091D-4E1640A787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2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4062C5-1CF4-B1E8-AEFF-25800A4FB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Why Basingstoke?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3731E4-355D-2291-0B4B-C9FA6C2E97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3161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000" dirty="0"/>
              <a:t>Lack of Basingstoke material in our collection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000" dirty="0"/>
              <a:t>Unique identity as a “New Town” of the 1960s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000" dirty="0"/>
              <a:t>Success of other WSFA projects focused on a specific town, also part of the London Overspill</a:t>
            </a:r>
          </a:p>
        </p:txBody>
      </p:sp>
    </p:spTree>
    <p:extLst>
      <p:ext uri="{BB962C8B-B14F-4D97-AF65-F5344CB8AC3E}">
        <p14:creationId xmlns:p14="http://schemas.microsoft.com/office/powerpoint/2010/main" val="882568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black and white photo of a tennis court&#10;&#10;AI-generated content may be incorrect.">
            <a:extLst>
              <a:ext uri="{FF2B5EF4-FFF2-40B4-BE49-F238E27FC236}">
                <a16:creationId xmlns:a16="http://schemas.microsoft.com/office/drawing/2014/main" id="{8DA866EB-3BEA-72CE-C6C4-785BE1F1EA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546" b="4826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A643F2-A6EB-4DF9-3F40-76A7C6A7F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Why everyday people?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C15E90-CF56-D85A-9A2F-A8A8CFDE92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3161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/>
              <a:t>If we want better representation of Basingstoke residents, disabled, neurodivergent and LGBTQIA+ people, we should probably ask them directly 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/>
              <a:t>I think that ‘history from below’ is more effective than “history from above” (Ordinary people vs great figures)</a:t>
            </a:r>
          </a:p>
        </p:txBody>
      </p:sp>
    </p:spTree>
    <p:extLst>
      <p:ext uri="{BB962C8B-B14F-4D97-AF65-F5344CB8AC3E}">
        <p14:creationId xmlns:p14="http://schemas.microsoft.com/office/powerpoint/2010/main" val="3605613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17184C-F97A-BEB7-CED1-5CCEBA9C1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Updating terminology 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278264-DC6C-2717-9DEE-20189300C8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900" dirty="0"/>
              <a:t>My colleagues have been going through the material we already have concerning disability and </a:t>
            </a:r>
            <a:r>
              <a:rPr lang="en-US" sz="1900" dirty="0" err="1"/>
              <a:t>recontextualising</a:t>
            </a:r>
            <a:r>
              <a:rPr lang="en-US" sz="1900" dirty="0"/>
              <a:t> them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900"/>
              <a:t>Adding disclaimers if certain terms used may be considered offensive 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900"/>
              <a:t>Using said material as a discussion point in our workshop to posit whether representation has gone forward since then </a:t>
            </a:r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0321011-E813-8899-BBAB-AC0CCA3DA3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7334" r="2" b="16398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98986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8BC803E-13F3-4DAB-B17C-BEB0076164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8DDE571-E57F-4AB5-83C7-30EB5DDCC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2"/>
            <a:ext cx="12191996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38F593-CA31-E63C-DA88-8D311B096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5" y="603622"/>
            <a:ext cx="4282380" cy="13229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Jack Evans’ </a:t>
            </a:r>
            <a:r>
              <a:rPr lang="en-US" sz="28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Employment of Disabled Persons</a:t>
            </a:r>
            <a:r>
              <a:rPr lang="en-US"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(1950)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9AB220-4B79-C244-E751-F12D16E190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37034" y="2207977"/>
            <a:ext cx="3968365" cy="4046401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This film was created in 1950 by Jack Evans of Portsmouth to showcase the experiences of medically disabled and war disabled people in his engineering firm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film was a particular 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favourite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in our workshop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Shows that “necessary adaptations” for disabled people are not a new thing and have been in place for at least three-quarters of a century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Exploration of this film will (hopefully) be a part of our exhibition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Watch it here (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  <a:hlinkClick r:id="rId2"/>
              </a:rPr>
              <a:t>https://www.youtube.com/watch?v</a:t>
            </a:r>
            <a:r>
              <a:rPr lang="en-US" sz="1700">
                <a:solidFill>
                  <a:schemeClr val="tx1">
                    <a:lumMod val="85000"/>
                    <a:lumOff val="15000"/>
                  </a:schemeClr>
                </a:solidFill>
                <a:hlinkClick r:id="rId2"/>
              </a:rPr>
              <a:t>=jZE-8t3-nWc</a:t>
            </a:r>
            <a:r>
              <a:rPr lang="en-US" sz="170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endParaRPr lang="en-US" sz="1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0C3AE5C-DDD9-28FA-8D08-D11F58BD26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r="3" b="23978"/>
          <a:stretch>
            <a:fillRect/>
          </a:stretch>
        </p:blipFill>
        <p:spPr>
          <a:xfrm>
            <a:off x="5702185" y="1"/>
            <a:ext cx="6489823" cy="3429002"/>
          </a:xfrm>
          <a:custGeom>
            <a:avLst/>
            <a:gdLst/>
            <a:ahLst/>
            <a:cxnLst/>
            <a:rect l="l" t="t" r="r" b="b"/>
            <a:pathLst>
              <a:path w="6489823" h="3421047">
                <a:moveTo>
                  <a:pt x="383239" y="0"/>
                </a:moveTo>
                <a:lnTo>
                  <a:pt x="6489823" y="0"/>
                </a:lnTo>
                <a:lnTo>
                  <a:pt x="6489823" y="3421047"/>
                </a:lnTo>
                <a:lnTo>
                  <a:pt x="0" y="3421047"/>
                </a:lnTo>
                <a:lnTo>
                  <a:pt x="10162" y="3368785"/>
                </a:lnTo>
                <a:cubicBezTo>
                  <a:pt x="15448" y="3346584"/>
                  <a:pt x="22094" y="3323293"/>
                  <a:pt x="30699" y="3298569"/>
                </a:cubicBezTo>
                <a:cubicBezTo>
                  <a:pt x="41150" y="3275988"/>
                  <a:pt x="42443" y="3246652"/>
                  <a:pt x="33589" y="3233050"/>
                </a:cubicBezTo>
                <a:cubicBezTo>
                  <a:pt x="32065" y="3230708"/>
                  <a:pt x="30291" y="3228932"/>
                  <a:pt x="28325" y="3227777"/>
                </a:cubicBezTo>
                <a:cubicBezTo>
                  <a:pt x="30678" y="3188484"/>
                  <a:pt x="72205" y="3103624"/>
                  <a:pt x="73382" y="3050568"/>
                </a:cubicBezTo>
                <a:cubicBezTo>
                  <a:pt x="69165" y="3022639"/>
                  <a:pt x="68605" y="2960322"/>
                  <a:pt x="84953" y="2920501"/>
                </a:cubicBezTo>
                <a:cubicBezTo>
                  <a:pt x="69327" y="2932298"/>
                  <a:pt x="121103" y="2664904"/>
                  <a:pt x="109217" y="2657859"/>
                </a:cubicBezTo>
                <a:cubicBezTo>
                  <a:pt x="110075" y="2597031"/>
                  <a:pt x="138136" y="2522558"/>
                  <a:pt x="139777" y="2464312"/>
                </a:cubicBezTo>
                <a:cubicBezTo>
                  <a:pt x="141801" y="2450201"/>
                  <a:pt x="199861" y="2246813"/>
                  <a:pt x="198683" y="2236608"/>
                </a:cubicBezTo>
                <a:lnTo>
                  <a:pt x="283684" y="1924542"/>
                </a:lnTo>
                <a:cubicBezTo>
                  <a:pt x="313071" y="1811100"/>
                  <a:pt x="307196" y="1868801"/>
                  <a:pt x="336583" y="1755359"/>
                </a:cubicBezTo>
                <a:cubicBezTo>
                  <a:pt x="383246" y="1573239"/>
                  <a:pt x="363875" y="1577802"/>
                  <a:pt x="409119" y="1401207"/>
                </a:cubicBezTo>
                <a:cubicBezTo>
                  <a:pt x="428998" y="1329345"/>
                  <a:pt x="403240" y="1279669"/>
                  <a:pt x="421957" y="1175450"/>
                </a:cubicBezTo>
                <a:cubicBezTo>
                  <a:pt x="442602" y="1107577"/>
                  <a:pt x="340683" y="794854"/>
                  <a:pt x="369233" y="688836"/>
                </a:cubicBezTo>
                <a:cubicBezTo>
                  <a:pt x="378440" y="610640"/>
                  <a:pt x="331945" y="587322"/>
                  <a:pt x="346155" y="513896"/>
                </a:cubicBezTo>
                <a:cubicBezTo>
                  <a:pt x="351974" y="496939"/>
                  <a:pt x="362179" y="406394"/>
                  <a:pt x="344911" y="393010"/>
                </a:cubicBezTo>
                <a:cubicBezTo>
                  <a:pt x="389436" y="301493"/>
                  <a:pt x="356186" y="264408"/>
                  <a:pt x="369960" y="232042"/>
                </a:cubicBezTo>
                <a:cubicBezTo>
                  <a:pt x="394611" y="153791"/>
                  <a:pt x="372056" y="165633"/>
                  <a:pt x="392742" y="72037"/>
                </a:cubicBezTo>
                <a:cubicBezTo>
                  <a:pt x="398537" y="53819"/>
                  <a:pt x="397997" y="38693"/>
                  <a:pt x="394525" y="25405"/>
                </a:cubicBezTo>
                <a:close/>
              </a:path>
            </a:pathLst>
          </a:cu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9F97F80-41BA-F87A-F1F9-04A497FD721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007" r="-3" b="16278"/>
          <a:stretch>
            <a:fillRect/>
          </a:stretch>
        </p:blipFill>
        <p:spPr>
          <a:xfrm>
            <a:off x="5419420" y="3429000"/>
            <a:ext cx="6772580" cy="3429000"/>
          </a:xfrm>
          <a:custGeom>
            <a:avLst/>
            <a:gdLst/>
            <a:ahLst/>
            <a:cxnLst/>
            <a:rect l="l" t="t" r="r" b="b"/>
            <a:pathLst>
              <a:path w="6772580" h="3429000">
                <a:moveTo>
                  <a:pt x="271594" y="0"/>
                </a:moveTo>
                <a:lnTo>
                  <a:pt x="6772580" y="0"/>
                </a:lnTo>
                <a:lnTo>
                  <a:pt x="6772580" y="3429000"/>
                </a:lnTo>
                <a:lnTo>
                  <a:pt x="8976" y="3429000"/>
                </a:lnTo>
                <a:lnTo>
                  <a:pt x="7894" y="3419403"/>
                </a:lnTo>
                <a:cubicBezTo>
                  <a:pt x="2772" y="3402540"/>
                  <a:pt x="-7409" y="3393117"/>
                  <a:pt x="8790" y="3369074"/>
                </a:cubicBezTo>
                <a:cubicBezTo>
                  <a:pt x="18674" y="3308209"/>
                  <a:pt x="52540" y="3147708"/>
                  <a:pt x="69466" y="3074368"/>
                </a:cubicBezTo>
                <a:cubicBezTo>
                  <a:pt x="86170" y="2985158"/>
                  <a:pt x="141939" y="2988106"/>
                  <a:pt x="138108" y="2937087"/>
                </a:cubicBezTo>
                <a:lnTo>
                  <a:pt x="159153" y="2788751"/>
                </a:lnTo>
                <a:cubicBezTo>
                  <a:pt x="164508" y="2771521"/>
                  <a:pt x="169861" y="2754291"/>
                  <a:pt x="175215" y="2737061"/>
                </a:cubicBezTo>
                <a:lnTo>
                  <a:pt x="178713" y="2662493"/>
                </a:lnTo>
                <a:cubicBezTo>
                  <a:pt x="182744" y="2662176"/>
                  <a:pt x="175495" y="2610710"/>
                  <a:pt x="177952" y="2608178"/>
                </a:cubicBezTo>
                <a:lnTo>
                  <a:pt x="200637" y="2557490"/>
                </a:lnTo>
                <a:lnTo>
                  <a:pt x="210272" y="2500823"/>
                </a:lnTo>
                <a:cubicBezTo>
                  <a:pt x="210821" y="2477149"/>
                  <a:pt x="233533" y="2498323"/>
                  <a:pt x="235189" y="2456370"/>
                </a:cubicBezTo>
                <a:cubicBezTo>
                  <a:pt x="241238" y="2390087"/>
                  <a:pt x="270663" y="2342381"/>
                  <a:pt x="270108" y="2307778"/>
                </a:cubicBezTo>
                <a:cubicBezTo>
                  <a:pt x="279775" y="2252634"/>
                  <a:pt x="274008" y="2281735"/>
                  <a:pt x="270232" y="2227103"/>
                </a:cubicBezTo>
                <a:cubicBezTo>
                  <a:pt x="277898" y="2187203"/>
                  <a:pt x="273018" y="2179895"/>
                  <a:pt x="278972" y="2138456"/>
                </a:cubicBezTo>
                <a:cubicBezTo>
                  <a:pt x="286874" y="2113373"/>
                  <a:pt x="293454" y="2098825"/>
                  <a:pt x="284204" y="2092747"/>
                </a:cubicBezTo>
                <a:cubicBezTo>
                  <a:pt x="285267" y="2080110"/>
                  <a:pt x="308510" y="2021121"/>
                  <a:pt x="306856" y="2003128"/>
                </a:cubicBezTo>
                <a:lnTo>
                  <a:pt x="296216" y="1944367"/>
                </a:lnTo>
                <a:lnTo>
                  <a:pt x="316030" y="1836128"/>
                </a:lnTo>
                <a:cubicBezTo>
                  <a:pt x="300726" y="1810623"/>
                  <a:pt x="342411" y="1768654"/>
                  <a:pt x="329496" y="1735241"/>
                </a:cubicBezTo>
                <a:cubicBezTo>
                  <a:pt x="331336" y="1711720"/>
                  <a:pt x="339485" y="1722162"/>
                  <a:pt x="343347" y="1679383"/>
                </a:cubicBezTo>
                <a:cubicBezTo>
                  <a:pt x="349669" y="1616089"/>
                  <a:pt x="356013" y="1614119"/>
                  <a:pt x="360800" y="1554542"/>
                </a:cubicBezTo>
                <a:cubicBezTo>
                  <a:pt x="361799" y="1491472"/>
                  <a:pt x="380405" y="1496141"/>
                  <a:pt x="377978" y="1470595"/>
                </a:cubicBezTo>
                <a:cubicBezTo>
                  <a:pt x="371480" y="1445071"/>
                  <a:pt x="407310" y="1366942"/>
                  <a:pt x="396801" y="1354553"/>
                </a:cubicBezTo>
                <a:cubicBezTo>
                  <a:pt x="387984" y="1324635"/>
                  <a:pt x="389939" y="1306198"/>
                  <a:pt x="378799" y="1292983"/>
                </a:cubicBezTo>
                <a:cubicBezTo>
                  <a:pt x="368230" y="1254082"/>
                  <a:pt x="380918" y="1242866"/>
                  <a:pt x="362697" y="1241293"/>
                </a:cubicBezTo>
                <a:lnTo>
                  <a:pt x="339388" y="1147085"/>
                </a:lnTo>
                <a:cubicBezTo>
                  <a:pt x="350485" y="1118433"/>
                  <a:pt x="353159" y="1072754"/>
                  <a:pt x="339952" y="1071934"/>
                </a:cubicBezTo>
                <a:cubicBezTo>
                  <a:pt x="327895" y="1004911"/>
                  <a:pt x="358371" y="924985"/>
                  <a:pt x="347188" y="889800"/>
                </a:cubicBezTo>
                <a:cubicBezTo>
                  <a:pt x="334220" y="804597"/>
                  <a:pt x="342717" y="786582"/>
                  <a:pt x="338803" y="749936"/>
                </a:cubicBezTo>
                <a:cubicBezTo>
                  <a:pt x="334890" y="713292"/>
                  <a:pt x="337271" y="707557"/>
                  <a:pt x="323706" y="669931"/>
                </a:cubicBezTo>
                <a:lnTo>
                  <a:pt x="313326" y="559992"/>
                </a:lnTo>
                <a:cubicBezTo>
                  <a:pt x="314747" y="543769"/>
                  <a:pt x="268004" y="450294"/>
                  <a:pt x="272650" y="451529"/>
                </a:cubicBezTo>
                <a:lnTo>
                  <a:pt x="256593" y="392499"/>
                </a:lnTo>
                <a:cubicBezTo>
                  <a:pt x="276778" y="343341"/>
                  <a:pt x="246535" y="361906"/>
                  <a:pt x="249583" y="321981"/>
                </a:cubicBezTo>
                <a:cubicBezTo>
                  <a:pt x="256450" y="297359"/>
                  <a:pt x="256557" y="284789"/>
                  <a:pt x="245172" y="280016"/>
                </a:cubicBezTo>
                <a:cubicBezTo>
                  <a:pt x="279102" y="164139"/>
                  <a:pt x="241674" y="235649"/>
                  <a:pt x="249784" y="152538"/>
                </a:cubicBezTo>
                <a:cubicBezTo>
                  <a:pt x="254846" y="115053"/>
                  <a:pt x="258144" y="77317"/>
                  <a:pt x="264479" y="3659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079888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56FDD-7C69-B8D7-D1CB-C395A799C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/>
              <a:t>What we have done so far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3E8939DE-653E-16AC-4BF1-C4F7AD58005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b="8467"/>
          <a:stretch>
            <a:fillRect/>
          </a:stretch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695E43-87B1-F5AF-D4E6-4A0BBAA28F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23982" y="3752850"/>
            <a:ext cx="7485413" cy="2452687"/>
          </a:xfr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800" dirty="0"/>
              <a:t>We have put on ‘Voices of Basingstoke’ workshop for people to discuss, share and record their experiences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800" dirty="0"/>
              <a:t>I have also put on film screenings in the Discovery Centre for Basingstoke Heritage Society people 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800" dirty="0"/>
              <a:t>I have also done talks to community </a:t>
            </a:r>
            <a:r>
              <a:rPr lang="en-US" sz="1800" dirty="0" err="1"/>
              <a:t>organisations</a:t>
            </a:r>
            <a:r>
              <a:rPr lang="en-US" sz="1800" dirty="0"/>
              <a:t> and disability support groups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800" dirty="0"/>
              <a:t>I have done follow-up interviews with people who came to the workshops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800" dirty="0"/>
              <a:t>We are currently planning an exhibition of the project as well (hopefully in Basingstoke Discovery Centre)</a:t>
            </a:r>
          </a:p>
        </p:txBody>
      </p:sp>
    </p:spTree>
    <p:extLst>
      <p:ext uri="{BB962C8B-B14F-4D97-AF65-F5344CB8AC3E}">
        <p14:creationId xmlns:p14="http://schemas.microsoft.com/office/powerpoint/2010/main" val="15085887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EA2DA-18C3-9D42-412B-3BE3A8777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Problems facing disabled, neurodiverse and LGBTQIA+ people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6B181-6087-D9C7-1264-CFF233A8E11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Not all the experiences that our interviewee have recalled have been positive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Difficulty in getting non-disabled people to understand disability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Long wait times for support for all three groups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Feeling that they can’t express their sexual orientation or gender identity in public for fear of backlash/harassment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People expect a universal definition of disabled/neurodiverse/LGBTQIA+ when there is no such thing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2CA69F42-DD53-70D7-06E8-CF22A097CAC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12312" r="12312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8485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69A58F-837C-FAF2-34B4-DB4C7FCA4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Hurdles in the project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DB975E-2F90-794F-5854-E30A02AAF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1802" y="2743200"/>
            <a:ext cx="4646905" cy="361314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700"/>
              <a:t>Finding an exhibition space in Basingstoke that was wheelchair accessible was harder than </a:t>
            </a:r>
            <a:r>
              <a:rPr lang="en-US" sz="1700" dirty="0"/>
              <a:t>expected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700"/>
              <a:t>Because of the personal subjects, some people were reluctant to share their experiences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700"/>
              <a:t>Balancing the Basingstoke History side of the project with the Lived Experience side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700"/>
              <a:t>Convincing people to be recorded for audio interviews 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700" dirty="0"/>
              <a:t>Sometimes, the interview subjects are not very positive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F53BFD59-3566-487C-D7A0-51A91938238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r="15720" b="1"/>
          <a:stretch>
            <a:fillRect/>
          </a:stretch>
        </p:blipFill>
        <p:spPr>
          <a:xfrm rot="5400000">
            <a:off x="5718412" y="377588"/>
            <a:ext cx="6858000" cy="610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0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73AD41DB-DF9F-49BC-85AE-6AB1840A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DBD4E0-5E8C-12C3-CF24-8D9E8C391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69978"/>
            <a:ext cx="4391024" cy="11737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The blog</a:t>
            </a:r>
          </a:p>
        </p:txBody>
      </p:sp>
      <p:pic>
        <p:nvPicPr>
          <p:cNvPr id="6" name="Picture Placeholder 5" descr="A close-up of a page&#10;&#10;AI-generated content may be incorrect.">
            <a:extLst>
              <a:ext uri="{FF2B5EF4-FFF2-40B4-BE49-F238E27FC236}">
                <a16:creationId xmlns:a16="http://schemas.microsoft.com/office/drawing/2014/main" id="{FC65932E-25CB-60B7-A2E8-4D6D066D26A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9792"/>
          <a:stretch>
            <a:fillRect/>
          </a:stretch>
        </p:blipFill>
        <p:spPr>
          <a:xfrm>
            <a:off x="20" y="0"/>
            <a:ext cx="12191980" cy="3984912"/>
          </a:xfrm>
          <a:custGeom>
            <a:avLst/>
            <a:gdLst/>
            <a:ahLst/>
            <a:cxnLst/>
            <a:rect l="l" t="t" r="r" b="b"/>
            <a:pathLst>
              <a:path w="12192000" h="3984912">
                <a:moveTo>
                  <a:pt x="0" y="0"/>
                </a:moveTo>
                <a:lnTo>
                  <a:pt x="12192000" y="0"/>
                </a:lnTo>
                <a:lnTo>
                  <a:pt x="12192000" y="566059"/>
                </a:lnTo>
                <a:lnTo>
                  <a:pt x="12192000" y="794037"/>
                </a:lnTo>
                <a:lnTo>
                  <a:pt x="12192000" y="2336800"/>
                </a:lnTo>
                <a:lnTo>
                  <a:pt x="12192000" y="2631227"/>
                </a:lnTo>
                <a:lnTo>
                  <a:pt x="12192000" y="3908712"/>
                </a:lnTo>
                <a:lnTo>
                  <a:pt x="9439275" y="3984912"/>
                </a:lnTo>
                <a:lnTo>
                  <a:pt x="5572127" y="3737262"/>
                </a:lnTo>
                <a:lnTo>
                  <a:pt x="0" y="3908712"/>
                </a:lnTo>
                <a:lnTo>
                  <a:pt x="0" y="2631227"/>
                </a:lnTo>
                <a:lnTo>
                  <a:pt x="0" y="2336800"/>
                </a:lnTo>
                <a:lnTo>
                  <a:pt x="0" y="794037"/>
                </a:lnTo>
                <a:lnTo>
                  <a:pt x="0" y="566059"/>
                </a:lnTo>
                <a:close/>
              </a:path>
            </a:pathLst>
          </a:cu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A4AE1828-51FD-4AD7-BCF6-9AF5C696C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542C7CD-02BE-4ADE-8D2F-DFB759D71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40A04EE-8E37-4C28-B09B-A9593A4AAB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3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CE2F76-AE53-B756-2A9B-FA3A1B74B5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64201" y="4669978"/>
            <a:ext cx="5692774" cy="1173700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500">
                <a:solidFill>
                  <a:schemeClr val="bg1">
                    <a:alpha val="80000"/>
                  </a:schemeClr>
                </a:solidFill>
              </a:rPr>
              <a:t>I created a blog to document the project’s progress, update event information and explain our aims 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500">
                <a:solidFill>
                  <a:schemeClr val="bg1">
                    <a:alpha val="80000"/>
                  </a:schemeClr>
                </a:solidFill>
                <a:hlinkClick r:id="rId4"/>
              </a:rPr>
              <a:t>https://accessandamplificationbasingstoke.wordpress.com</a:t>
            </a:r>
            <a:endParaRPr lang="en-US" sz="1500">
              <a:solidFill>
                <a:schemeClr val="bg1">
                  <a:alpha val="80000"/>
                </a:schemeClr>
              </a:solidFill>
            </a:endParaRP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500">
                <a:solidFill>
                  <a:schemeClr val="bg1">
                    <a:alpha val="80000"/>
                  </a:schemeClr>
                </a:solidFill>
              </a:rPr>
              <a:t>Please do check it out and share it around!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endParaRPr lang="en-US" sz="1500">
              <a:solidFill>
                <a:schemeClr val="bg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542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C57DAD-9AA7-DF21-E936-BAC234C85E23}"/>
              </a:ext>
            </a:extLst>
          </p:cNvPr>
          <p:cNvSpPr txBox="1"/>
          <p:nvPr/>
        </p:nvSpPr>
        <p:spPr>
          <a:xfrm>
            <a:off x="491788" y="645670"/>
            <a:ext cx="10856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102B42"/>
                </a:solidFill>
                <a:latin typeface="Overpass Black" pitchFamily="2" charset="77"/>
                <a:cs typeface="Arial" panose="020B0604020202020204" pitchFamily="34" charset="0"/>
              </a:rPr>
              <a:t>How you can help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E0FB72-7310-C6A9-647F-3262732FCD0D}"/>
              </a:ext>
            </a:extLst>
          </p:cNvPr>
          <p:cNvSpPr txBox="1"/>
          <p:nvPr/>
        </p:nvSpPr>
        <p:spPr>
          <a:xfrm>
            <a:off x="491788" y="1634543"/>
            <a:ext cx="6893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55A4A7"/>
                </a:solidFill>
                <a:latin typeface="Overpass SemiBold" pitchFamily="2" charset="77"/>
                <a:cs typeface="Arial" panose="020B0604020202020204" pitchFamily="34" charset="0"/>
              </a:rPr>
              <a:t>How you come in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5A45FD-8A08-5EE6-FB0E-5595652940E5}"/>
              </a:ext>
            </a:extLst>
          </p:cNvPr>
          <p:cNvSpPr txBox="1"/>
          <p:nvPr/>
        </p:nvSpPr>
        <p:spPr>
          <a:xfrm>
            <a:off x="491788" y="2465540"/>
            <a:ext cx="7411241" cy="36933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Talking about your experiences living with a disability for WFSA’s oral history collections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Spreading awareness of why disability and why disability history needs to be documented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Recording how disability affects your day-to-day activities for WFSA’s film archive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Contact </a:t>
            </a:r>
            <a:r>
              <a:rPr lang="en-GB" sz="2400" dirty="0">
                <a:hlinkClick r:id="rId3"/>
              </a:rPr>
              <a:t>archives.enquiries@hants.gov.uk</a:t>
            </a:r>
            <a:r>
              <a:rPr lang="en-GB" sz="2400" dirty="0"/>
              <a:t> and mark your email for the attention of “Access and Amplification”</a:t>
            </a:r>
          </a:p>
          <a:p>
            <a:endParaRPr lang="en-US" dirty="0">
              <a:latin typeface="Overpas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1304619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touching a piece of paper&#10;&#10;AI-generated content may be incorrect.">
            <a:extLst>
              <a:ext uri="{FF2B5EF4-FFF2-40B4-BE49-F238E27FC236}">
                <a16:creationId xmlns:a16="http://schemas.microsoft.com/office/drawing/2014/main" id="{652710E1-1A95-C5FA-966F-6D50EB070F9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3095" r="-1" b="6520"/>
          <a:stretch>
            <a:fillRect/>
          </a:stretch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E35A48-54DC-0381-F3B5-EF0FCFEA75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r>
              <a:rPr lang="en-GB" sz="6600">
                <a:solidFill>
                  <a:schemeClr val="bg1"/>
                </a:solidFill>
              </a:rPr>
              <a:t>Thanks for your time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86F84C-6AFB-8AD7-2F99-90E05DD88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536192"/>
          </a:xfrm>
        </p:spPr>
        <p:txBody>
          <a:bodyPr>
            <a:normAutofit/>
          </a:bodyPr>
          <a:lstStyle/>
          <a:p>
            <a:r>
              <a:rPr lang="en-GB" sz="2000">
                <a:solidFill>
                  <a:schemeClr val="bg1"/>
                </a:solidFill>
              </a:rPr>
              <a:t>Any questions?</a:t>
            </a:r>
          </a:p>
          <a:p>
            <a:endParaRPr lang="en-GB" sz="2000">
              <a:solidFill>
                <a:schemeClr val="bg1"/>
              </a:solidFill>
            </a:endParaRPr>
          </a:p>
          <a:p>
            <a:r>
              <a:rPr lang="en-GB" sz="2000">
                <a:solidFill>
                  <a:schemeClr val="bg1"/>
                </a:solidFill>
              </a:rPr>
              <a:t>For further queries, contact </a:t>
            </a:r>
            <a:r>
              <a:rPr lang="en-GB" sz="2000">
                <a:solidFill>
                  <a:schemeClr val="bg1"/>
                </a:solidFill>
                <a:hlinkClick r:id="rId3"/>
              </a:rPr>
              <a:t>archives.enquiries@hants.gov.uk</a:t>
            </a:r>
            <a:r>
              <a:rPr lang="en-GB" sz="2000">
                <a:solidFill>
                  <a:schemeClr val="bg1"/>
                </a:solidFill>
              </a:rPr>
              <a:t> and mark your email for the attention of “Access and Amplification”</a:t>
            </a:r>
          </a:p>
          <a:p>
            <a:endParaRPr lang="en-GB" sz="2000">
              <a:solidFill>
                <a:schemeClr val="bg1"/>
              </a:solidFill>
            </a:endParaRP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340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58059800A9CB4683446EF724D86C94" ma:contentTypeVersion="25" ma:contentTypeDescription="Create a new document." ma:contentTypeScope="" ma:versionID="30dd9d6b521f741e92295ecd0e0437cf">
  <xsd:schema xmlns:xsd="http://www.w3.org/2001/XMLSchema" xmlns:xs="http://www.w3.org/2001/XMLSchema" xmlns:p="http://schemas.microsoft.com/office/2006/metadata/properties" xmlns:ns2="d0f15d5d-8f8d-4261-a6a7-f7dde8d150f4" xmlns:ns3="f5a71506-538f-470a-b758-52892100f141" targetNamespace="http://schemas.microsoft.com/office/2006/metadata/properties" ma:root="true" ma:fieldsID="8cab65f665b6ffe1e68cf5378af3c324" ns2:_="" ns3:_="">
    <xsd:import namespace="d0f15d5d-8f8d-4261-a6a7-f7dde8d150f4"/>
    <xsd:import namespace="f5a71506-538f-470a-b758-52892100f141"/>
    <xsd:element name="properties">
      <xsd:complexType>
        <xsd:sequence>
          <xsd:element name="documentManagement">
            <xsd:complexType>
              <xsd:all>
                <xsd:element ref="ns2:Project_x0020_Name" minOccurs="0"/>
                <xsd:element ref="ns2:Project_x0020_Number" minOccurs="0"/>
                <xsd:element ref="ns2:Project_x0020_Tag1" minOccurs="0"/>
                <xsd:element ref="ns2:Project_x0020_Tag10" minOccurs="0"/>
                <xsd:element ref="ns2:Project_x0020_Tag2" minOccurs="0"/>
                <xsd:element ref="ns2:Project_x0020_Tag3" minOccurs="0"/>
                <xsd:element ref="ns2:Project_x0020_Tag4" minOccurs="0"/>
                <xsd:element ref="ns2:Project_x0020_Tag5" minOccurs="0"/>
                <xsd:element ref="ns2:Project_x0020_Tag6" minOccurs="0"/>
                <xsd:element ref="ns2:Project_x0020_Tag7" minOccurs="0"/>
                <xsd:element ref="ns2:Project_x0020_Tag8" minOccurs="0"/>
                <xsd:element ref="ns2:Project_x0020_Tag9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f15d5d-8f8d-4261-a6a7-f7dde8d150f4" elementFormDefault="qualified">
    <xsd:import namespace="http://schemas.microsoft.com/office/2006/documentManagement/types"/>
    <xsd:import namespace="http://schemas.microsoft.com/office/infopath/2007/PartnerControls"/>
    <xsd:element name="Project_x0020_Name" ma:index="8" nillable="true" ma:displayName="Project Name" ma:internalName="Project_x0020_Name">
      <xsd:simpleType>
        <xsd:restriction base="dms:Text">
          <xsd:maxLength value="255"/>
        </xsd:restriction>
      </xsd:simpleType>
    </xsd:element>
    <xsd:element name="Project_x0020_Number" ma:index="9" nillable="true" ma:displayName="Project Number" ma:internalName="Project_x0020_Number">
      <xsd:simpleType>
        <xsd:restriction base="dms:Text">
          <xsd:maxLength value="255"/>
        </xsd:restriction>
      </xsd:simpleType>
    </xsd:element>
    <xsd:element name="Project_x0020_Tag1" ma:index="10" nillable="true" ma:displayName="Project Tag1" ma:internalName="Project_x0020_Tag1">
      <xsd:simpleType>
        <xsd:restriction base="dms:Text">
          <xsd:maxLength value="255"/>
        </xsd:restriction>
      </xsd:simpleType>
    </xsd:element>
    <xsd:element name="Project_x0020_Tag10" ma:index="11" nillable="true" ma:displayName="Project Tag10" ma:internalName="Project_x0020_Tag10">
      <xsd:simpleType>
        <xsd:restriction base="dms:Text">
          <xsd:maxLength value="255"/>
        </xsd:restriction>
      </xsd:simpleType>
    </xsd:element>
    <xsd:element name="Project_x0020_Tag2" ma:index="12" nillable="true" ma:displayName="Project Tag2" ma:internalName="Project_x0020_Tag2">
      <xsd:simpleType>
        <xsd:restriction base="dms:Text">
          <xsd:maxLength value="255"/>
        </xsd:restriction>
      </xsd:simpleType>
    </xsd:element>
    <xsd:element name="Project_x0020_Tag3" ma:index="13" nillable="true" ma:displayName="Project Tag3" ma:internalName="Project_x0020_Tag3">
      <xsd:simpleType>
        <xsd:restriction base="dms:Text">
          <xsd:maxLength value="255"/>
        </xsd:restriction>
      </xsd:simpleType>
    </xsd:element>
    <xsd:element name="Project_x0020_Tag4" ma:index="14" nillable="true" ma:displayName="Project Tag4" ma:internalName="Project_x0020_Tag4">
      <xsd:simpleType>
        <xsd:restriction base="dms:Text">
          <xsd:maxLength value="255"/>
        </xsd:restriction>
      </xsd:simpleType>
    </xsd:element>
    <xsd:element name="Project_x0020_Tag5" ma:index="15" nillable="true" ma:displayName="Project Tag5" ma:internalName="Project_x0020_Tag5">
      <xsd:simpleType>
        <xsd:restriction base="dms:Text">
          <xsd:maxLength value="255"/>
        </xsd:restriction>
      </xsd:simpleType>
    </xsd:element>
    <xsd:element name="Project_x0020_Tag6" ma:index="16" nillable="true" ma:displayName="Project Tag6" ma:internalName="Project_x0020_Tag6">
      <xsd:simpleType>
        <xsd:restriction base="dms:Text">
          <xsd:maxLength value="255"/>
        </xsd:restriction>
      </xsd:simpleType>
    </xsd:element>
    <xsd:element name="Project_x0020_Tag7" ma:index="17" nillable="true" ma:displayName="Project Tag7" ma:internalName="Project_x0020_Tag7">
      <xsd:simpleType>
        <xsd:restriction base="dms:Text">
          <xsd:maxLength value="255"/>
        </xsd:restriction>
      </xsd:simpleType>
    </xsd:element>
    <xsd:element name="Project_x0020_Tag8" ma:index="18" nillable="true" ma:displayName="Project Tag8" ma:internalName="Project_x0020_Tag8">
      <xsd:simpleType>
        <xsd:restriction base="dms:Text">
          <xsd:maxLength value="255"/>
        </xsd:restriction>
      </xsd:simpleType>
    </xsd:element>
    <xsd:element name="Project_x0020_Tag9" ma:index="19" nillable="true" ma:displayName="Project Tag9" ma:internalName="Project_x0020_Tag9">
      <xsd:simpleType>
        <xsd:restriction base="dms:Text">
          <xsd:maxLength value="255"/>
        </xsd:restriction>
      </xsd:simpleType>
    </xsd:element>
    <xsd:element name="MediaServiceMetadata" ma:index="2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31" nillable="true" ma:taxonomy="true" ma:internalName="lcf76f155ced4ddcb4097134ff3c332f" ma:taxonomyFieldName="MediaServiceImageTags" ma:displayName="Image Tags" ma:readOnly="false" ma:fieldId="{5cf76f15-5ced-4ddc-b409-7134ff3c332f}" ma:taxonomyMulti="true" ma:sspId="3c5dbf34-c73a-430c-9290-9174ad78773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3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a71506-538f-470a-b758-52892100f141" elementFormDefault="qualified">
    <xsd:import namespace="http://schemas.microsoft.com/office/2006/documentManagement/types"/>
    <xsd:import namespace="http://schemas.microsoft.com/office/infopath/2007/PartnerControls"/>
    <xsd:element name="SharedWithUsers" ma:index="2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roject_x0020_Name xmlns="d0f15d5d-8f8d-4261-a6a7-f7dde8d150f4" xsi:nil="true"/>
    <Project_x0020_Tag1 xmlns="d0f15d5d-8f8d-4261-a6a7-f7dde8d150f4" xsi:nil="true"/>
    <Project_x0020_Tag4 xmlns="d0f15d5d-8f8d-4261-a6a7-f7dde8d150f4" xsi:nil="true"/>
    <Project_x0020_Tag5 xmlns="d0f15d5d-8f8d-4261-a6a7-f7dde8d150f4" xsi:nil="true"/>
    <Project_x0020_Tag8 xmlns="d0f15d5d-8f8d-4261-a6a7-f7dde8d150f4" xsi:nil="true"/>
    <lcf76f155ced4ddcb4097134ff3c332f xmlns="d0f15d5d-8f8d-4261-a6a7-f7dde8d150f4">
      <Terms xmlns="http://schemas.microsoft.com/office/infopath/2007/PartnerControls"/>
    </lcf76f155ced4ddcb4097134ff3c332f>
    <Project_x0020_Number xmlns="d0f15d5d-8f8d-4261-a6a7-f7dde8d150f4" xsi:nil="true"/>
    <Project_x0020_Tag2 xmlns="d0f15d5d-8f8d-4261-a6a7-f7dde8d150f4" xsi:nil="true"/>
    <Project_x0020_Tag9 xmlns="d0f15d5d-8f8d-4261-a6a7-f7dde8d150f4" xsi:nil="true"/>
    <Project_x0020_Tag10 xmlns="d0f15d5d-8f8d-4261-a6a7-f7dde8d150f4" xsi:nil="true"/>
    <Project_x0020_Tag3 xmlns="d0f15d5d-8f8d-4261-a6a7-f7dde8d150f4" xsi:nil="true"/>
    <Project_x0020_Tag6 xmlns="d0f15d5d-8f8d-4261-a6a7-f7dde8d150f4" xsi:nil="true"/>
    <Project_x0020_Tag7 xmlns="d0f15d5d-8f8d-4261-a6a7-f7dde8d150f4" xsi:nil="true"/>
  </documentManagement>
</p:properties>
</file>

<file path=customXml/itemProps1.xml><?xml version="1.0" encoding="utf-8"?>
<ds:datastoreItem xmlns:ds="http://schemas.openxmlformats.org/officeDocument/2006/customXml" ds:itemID="{1A95D625-ABA3-4D90-8022-2944CF343D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f15d5d-8f8d-4261-a6a7-f7dde8d150f4"/>
    <ds:schemaRef ds:uri="f5a71506-538f-470a-b758-52892100f1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9A3375A-1F9A-44A6-BF87-933390D9A2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7141C99-C12E-4794-880D-EB3314ABF8EC}">
  <ds:schemaRefs>
    <ds:schemaRef ds:uri="http://schemas.microsoft.com/office/2006/metadata/properties"/>
    <ds:schemaRef ds:uri="http://schemas.microsoft.com/office/infopath/2007/PartnerControls"/>
    <ds:schemaRef ds:uri="d0f15d5d-8f8d-4261-a6a7-f7dde8d150f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2952</TotalTime>
  <Words>1177</Words>
  <Application>Microsoft Office PowerPoint</Application>
  <PresentationFormat>Widescreen</PresentationFormat>
  <Paragraphs>87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How this project was created and is funded</vt:lpstr>
      <vt:lpstr>Why this project scope?</vt:lpstr>
      <vt:lpstr>Why Disability?</vt:lpstr>
      <vt:lpstr>Success of other ‘Archives and Disability’ projects</vt:lpstr>
      <vt:lpstr>PowerPoint Presentation</vt:lpstr>
      <vt:lpstr>Why Basingstoke?</vt:lpstr>
      <vt:lpstr>Why everyday people?</vt:lpstr>
      <vt:lpstr>Updating terminology </vt:lpstr>
      <vt:lpstr>Jack Evans’ Employment of Disabled Persons (1950)</vt:lpstr>
      <vt:lpstr>What we have done so far</vt:lpstr>
      <vt:lpstr>Problems facing disabled, neurodiverse and LGBTQIA+ people</vt:lpstr>
      <vt:lpstr>Hurdles in the project</vt:lpstr>
      <vt:lpstr>The blog</vt:lpstr>
      <vt:lpstr>PowerPoint Presentation</vt:lpstr>
      <vt:lpstr>Thanks for your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Bennett, Katherine</dc:creator>
  <cp:lastModifiedBy>Reid, Ryan</cp:lastModifiedBy>
  <cp:revision>24</cp:revision>
  <dcterms:created xsi:type="dcterms:W3CDTF">2024-04-04T15:26:03Z</dcterms:created>
  <dcterms:modified xsi:type="dcterms:W3CDTF">2026-03-19T16:08:22Z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0x010100CE58059800A9CB4683446EF724D86C94</vt:lpwstr>
  </property>
  <property fmtid="{D5CDD505-2E9C-101B-9397-08002B2CF9AE}" pid="3" name="Document_x0020_Type">
    <vt:lpwstr/>
  </property>
  <property fmtid="{D5CDD505-2E9C-101B-9397-08002B2CF9AE}" pid="4" name="Document Type">
    <vt:lpwstr/>
  </property>
  <property fmtid="{D5CDD505-2E9C-101B-9397-08002B2CF9AE}" pid="5" name="p0d8195855fa43a683a636204937a661">
    <vt:lpwstr/>
  </property>
  <property fmtid="{D5CDD505-2E9C-101B-9397-08002B2CF9AE}" pid="6" name="hc632fe273cb498aa970207d30c3b1d8">
    <vt:lpwstr/>
  </property>
  <property fmtid="{D5CDD505-2E9C-101B-9397-08002B2CF9AE}" pid="7" name="MediaServiceImageTags">
    <vt:lpwstr/>
  </property>
  <property fmtid="{D5CDD505-2E9C-101B-9397-08002B2CF9AE}" pid="8" name="Project">
    <vt:lpwstr/>
  </property>
  <property fmtid="{D5CDD505-2E9C-101B-9397-08002B2CF9AE}" pid="9" name="TaxCatchAll">
    <vt:lpwstr/>
  </property>
</Properties>
</file>